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E020931-FF9F-4E9F-A277-5D7B14780553}" type="datetimeFigureOut">
              <a:rPr lang="ar-IQ" smtClean="0"/>
              <a:t>07/06/1437</a:t>
            </a:fld>
            <a:endParaRPr lang="ar-IQ"/>
          </a:p>
        </p:txBody>
      </p:sp>
      <p:sp>
        <p:nvSpPr>
          <p:cNvPr id="17" name="Footer Placeholder 16"/>
          <p:cNvSpPr>
            <a:spLocks noGrp="1"/>
          </p:cNvSpPr>
          <p:nvPr>
            <p:ph type="ftr" sz="quarter" idx="11"/>
          </p:nvPr>
        </p:nvSpPr>
        <p:spPr/>
        <p:txBody>
          <a:bodyPr/>
          <a:lstStyle/>
          <a:p>
            <a:endParaRPr lang="ar-IQ"/>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6A09E5C-5D60-41BA-88AE-AD6D8ED9A465}" type="slidenum">
              <a:rPr lang="ar-IQ" smtClean="0"/>
              <a:t>‹#›</a:t>
            </a:fld>
            <a:endParaRPr lang="ar-IQ"/>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020931-FF9F-4E9F-A277-5D7B14780553}" type="datetimeFigureOut">
              <a:rPr lang="ar-IQ" smtClean="0"/>
              <a:t>07/06/1437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6A09E5C-5D60-41BA-88AE-AD6D8ED9A465}"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6A09E5C-5D60-41BA-88AE-AD6D8ED9A465}" type="slidenum">
              <a:rPr lang="ar-IQ" smtClean="0"/>
              <a:t>‹#›</a:t>
            </a:fld>
            <a:endParaRPr lang="ar-IQ"/>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020931-FF9F-4E9F-A277-5D7B14780553}" type="datetimeFigureOut">
              <a:rPr lang="ar-IQ" smtClean="0"/>
              <a:t>07/06/1437</a:t>
            </a:fld>
            <a:endParaRPr lang="ar-IQ"/>
          </a:p>
        </p:txBody>
      </p:sp>
      <p:sp>
        <p:nvSpPr>
          <p:cNvPr id="5" name="Footer Placeholder 4"/>
          <p:cNvSpPr>
            <a:spLocks noGrp="1"/>
          </p:cNvSpPr>
          <p:nvPr>
            <p:ph type="ftr" sz="quarter" idx="11"/>
          </p:nvPr>
        </p:nvSpPr>
        <p:spPr/>
        <p:txBody>
          <a:bodyPr/>
          <a:lstStyle/>
          <a:p>
            <a:endParaRPr lang="ar-IQ"/>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E020931-FF9F-4E9F-A277-5D7B14780553}" type="datetimeFigureOut">
              <a:rPr lang="ar-IQ" smtClean="0"/>
              <a:t>07/06/1437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a:xfrm>
            <a:off x="4361688" y="1026372"/>
            <a:ext cx="457200" cy="441325"/>
          </a:xfrm>
        </p:spPr>
        <p:txBody>
          <a:bodyPr/>
          <a:lstStyle/>
          <a:p>
            <a:fld id="{F6A09E5C-5D60-41BA-88AE-AD6D8ED9A465}" type="slidenum">
              <a:rPr lang="ar-IQ" smtClean="0"/>
              <a:t>‹#›</a:t>
            </a:fld>
            <a:endParaRPr lang="ar-IQ"/>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ar-IQ"/>
          </a:p>
        </p:txBody>
      </p:sp>
      <p:sp>
        <p:nvSpPr>
          <p:cNvPr id="4" name="Date Placeholder 3"/>
          <p:cNvSpPr>
            <a:spLocks noGrp="1"/>
          </p:cNvSpPr>
          <p:nvPr>
            <p:ph type="dt" sz="half" idx="10"/>
          </p:nvPr>
        </p:nvSpPr>
        <p:spPr/>
        <p:txBody>
          <a:bodyPr/>
          <a:lstStyle/>
          <a:p>
            <a:fld id="{5E020931-FF9F-4E9F-A277-5D7B14780553}" type="datetimeFigureOut">
              <a:rPr lang="ar-IQ" smtClean="0"/>
              <a:t>07/06/1437</a:t>
            </a:fld>
            <a:endParaRPr lang="ar-IQ"/>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6A09E5C-5D60-41BA-88AE-AD6D8ED9A465}" type="slidenum">
              <a:rPr lang="ar-IQ" smtClean="0"/>
              <a:t>‹#›</a:t>
            </a:fld>
            <a:endParaRPr lang="ar-IQ"/>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E020931-FF9F-4E9F-A277-5D7B14780553}" type="datetimeFigureOut">
              <a:rPr lang="ar-IQ" smtClean="0"/>
              <a:t>07/06/1437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6A09E5C-5D60-41BA-88AE-AD6D8ED9A465}" type="slidenum">
              <a:rPr lang="ar-IQ" smtClean="0"/>
              <a:t>‹#›</a:t>
            </a:fld>
            <a:endParaRPr lang="ar-IQ"/>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E020931-FF9F-4E9F-A277-5D7B14780553}" type="datetimeFigureOut">
              <a:rPr lang="ar-IQ" smtClean="0"/>
              <a:t>07/06/1437</a:t>
            </a:fld>
            <a:endParaRPr lang="ar-IQ"/>
          </a:p>
        </p:txBody>
      </p:sp>
      <p:sp>
        <p:nvSpPr>
          <p:cNvPr id="8" name="Footer Placeholder 7"/>
          <p:cNvSpPr>
            <a:spLocks noGrp="1"/>
          </p:cNvSpPr>
          <p:nvPr>
            <p:ph type="ftr" sz="quarter" idx="11"/>
          </p:nvPr>
        </p:nvSpPr>
        <p:spPr>
          <a:xfrm>
            <a:off x="304800" y="6409944"/>
            <a:ext cx="3581400" cy="365760"/>
          </a:xfrm>
        </p:spPr>
        <p:txBody>
          <a:bodyPr/>
          <a:lstStyle/>
          <a:p>
            <a:endParaRPr lang="ar-IQ"/>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6A09E5C-5D60-41BA-88AE-AD6D8ED9A465}" type="slidenum">
              <a:rPr lang="ar-IQ" smtClean="0"/>
              <a:t>‹#›</a:t>
            </a:fld>
            <a:endParaRPr lang="ar-IQ"/>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E020931-FF9F-4E9F-A277-5D7B14780553}" type="datetimeFigureOut">
              <a:rPr lang="ar-IQ" smtClean="0"/>
              <a:t>07/06/1437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a:xfrm>
            <a:off x="4343400" y="1036020"/>
            <a:ext cx="457200" cy="441325"/>
          </a:xfrm>
        </p:spPr>
        <p:txBody>
          <a:bodyPr/>
          <a:lstStyle/>
          <a:p>
            <a:fld id="{F6A09E5C-5D60-41BA-88AE-AD6D8ED9A465}"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E020931-FF9F-4E9F-A277-5D7B14780553}" type="datetimeFigureOut">
              <a:rPr lang="ar-IQ" smtClean="0"/>
              <a:t>07/06/1437</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6A09E5C-5D60-41BA-88AE-AD6D8ED9A465}"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6A09E5C-5D60-41BA-88AE-AD6D8ED9A465}" type="slidenum">
              <a:rPr lang="ar-IQ" smtClean="0"/>
              <a:t>‹#›</a:t>
            </a:fld>
            <a:endParaRPr lang="ar-IQ"/>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E020931-FF9F-4E9F-A277-5D7B14780553}" type="datetimeFigureOut">
              <a:rPr lang="ar-IQ" smtClean="0"/>
              <a:t>07/06/1437</a:t>
            </a:fld>
            <a:endParaRPr lang="ar-IQ"/>
          </a:p>
        </p:txBody>
      </p:sp>
      <p:sp>
        <p:nvSpPr>
          <p:cNvPr id="6" name="Footer Placeholder 5"/>
          <p:cNvSpPr>
            <a:spLocks noGrp="1"/>
          </p:cNvSpPr>
          <p:nvPr>
            <p:ph type="ftr" sz="quarter" idx="11"/>
          </p:nvPr>
        </p:nvSpPr>
        <p:spPr>
          <a:xfrm>
            <a:off x="301752" y="6410848"/>
            <a:ext cx="3383280" cy="365760"/>
          </a:xfrm>
        </p:spPr>
        <p:txBody>
          <a:bodyPr/>
          <a:lstStyle/>
          <a:p>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6A09E5C-5D60-41BA-88AE-AD6D8ED9A465}" type="slidenum">
              <a:rPr lang="ar-IQ" smtClean="0"/>
              <a:t>‹#›</a:t>
            </a:fld>
            <a:endParaRPr lang="ar-IQ"/>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E020931-FF9F-4E9F-A277-5D7B14780553}" type="datetimeFigureOut">
              <a:rPr lang="ar-IQ" smtClean="0"/>
              <a:t>07/06/1437</a:t>
            </a:fld>
            <a:endParaRPr lang="ar-IQ"/>
          </a:p>
        </p:txBody>
      </p:sp>
      <p:sp>
        <p:nvSpPr>
          <p:cNvPr id="6" name="Footer Placeholder 5"/>
          <p:cNvSpPr>
            <a:spLocks noGrp="1"/>
          </p:cNvSpPr>
          <p:nvPr>
            <p:ph type="ftr" sz="quarter" idx="11"/>
          </p:nvPr>
        </p:nvSpPr>
        <p:spPr>
          <a:xfrm>
            <a:off x="301752" y="6410848"/>
            <a:ext cx="3584448" cy="365760"/>
          </a:xfrm>
        </p:spPr>
        <p:txBody>
          <a:bodyPr/>
          <a:lstStyle/>
          <a:p>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E020931-FF9F-4E9F-A277-5D7B14780553}" type="datetimeFigureOut">
              <a:rPr lang="ar-IQ" smtClean="0"/>
              <a:t>07/06/1437</a:t>
            </a:fld>
            <a:endParaRPr lang="ar-IQ"/>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ar-IQ"/>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6A09E5C-5D60-41BA-88AE-AD6D8ED9A465}" type="slidenum">
              <a:rPr lang="ar-IQ" smtClean="0"/>
              <a:t>‹#›</a:t>
            </a:fld>
            <a:endParaRPr lang="ar-IQ"/>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9632" y="2852936"/>
            <a:ext cx="6400800" cy="1752600"/>
          </a:xfrm>
        </p:spPr>
        <p:txBody>
          <a:bodyPr/>
          <a:lstStyle/>
          <a:p>
            <a:r>
              <a:rPr lang="en-US" b="1" dirty="0"/>
              <a:t>FLOW RATE AND VELOCITY MEASUREMENT</a:t>
            </a:r>
            <a:endParaRPr lang="en-US" dirty="0"/>
          </a:p>
          <a:p>
            <a:endParaRPr lang="ar-IQ" dirty="0"/>
          </a:p>
        </p:txBody>
      </p:sp>
      <p:sp>
        <p:nvSpPr>
          <p:cNvPr id="2" name="Title 1"/>
          <p:cNvSpPr>
            <a:spLocks noGrp="1"/>
          </p:cNvSpPr>
          <p:nvPr>
            <p:ph type="ctrTitle"/>
          </p:nvPr>
        </p:nvSpPr>
        <p:spPr>
          <a:xfrm>
            <a:off x="755576" y="476672"/>
            <a:ext cx="7772400" cy="1470025"/>
          </a:xfrm>
        </p:spPr>
        <p:txBody>
          <a:bodyPr/>
          <a:lstStyle/>
          <a:p>
            <a:r>
              <a:rPr lang="en-US" dirty="0" smtClean="0"/>
              <a:t>Fluid flow</a:t>
            </a: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645024"/>
            <a:ext cx="3095625" cy="2066925"/>
          </a:xfrm>
          <a:prstGeom prst="rect">
            <a:avLst/>
          </a:prstGeom>
          <a:no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313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5832648" cy="2154436"/>
          </a:xfrm>
          <a:prstGeom prst="rect">
            <a:avLst/>
          </a:prstGeom>
        </p:spPr>
        <p:txBody>
          <a:bodyPr wrap="square">
            <a:spAutoFit/>
          </a:bodyPr>
          <a:lstStyle/>
          <a:p>
            <a:pPr algn="just" rtl="0"/>
            <a:r>
              <a:rPr lang="en-US" b="1" dirty="0"/>
              <a:t>Variable-Area Flowmeters (Rotameters</a:t>
            </a:r>
            <a:r>
              <a:rPr lang="en-US" b="1" dirty="0" smtClean="0"/>
              <a:t>)</a:t>
            </a:r>
          </a:p>
          <a:p>
            <a:pPr algn="just" rtl="0"/>
            <a:endParaRPr lang="en-US" dirty="0" smtClean="0"/>
          </a:p>
          <a:p>
            <a:pPr algn="just" rtl="0"/>
            <a:endParaRPr lang="en-US" dirty="0"/>
          </a:p>
          <a:p>
            <a:pPr marL="285750" indent="-285750" algn="just" rtl="0">
              <a:buFont typeface="Arial" pitchFamily="34" charset="0"/>
              <a:buChar char="•"/>
            </a:pPr>
            <a:r>
              <a:rPr lang="en-US" sz="1600" dirty="0"/>
              <a:t>A simple, reliable, inexpensive, and easy-to-install flowmeter with reasonably low pressure drop and no electrical connections that gives a direct reading of flow rate for a wide range of liquids and gases is the variable-area </a:t>
            </a:r>
            <a:r>
              <a:rPr lang="en-US" sz="1600" dirty="0" smtClean="0"/>
              <a:t>flowmeter</a:t>
            </a:r>
            <a:endParaRPr lang="ar-IQ" sz="1600" dirty="0"/>
          </a:p>
        </p:txBody>
      </p:sp>
      <p:sp>
        <p:nvSpPr>
          <p:cNvPr id="3" name="Rectangle 2"/>
          <p:cNvSpPr/>
          <p:nvPr/>
        </p:nvSpPr>
        <p:spPr>
          <a:xfrm>
            <a:off x="307887" y="2505528"/>
            <a:ext cx="5808984" cy="2062103"/>
          </a:xfrm>
          <a:prstGeom prst="rect">
            <a:avLst/>
          </a:prstGeom>
        </p:spPr>
        <p:txBody>
          <a:bodyPr wrap="square">
            <a:spAutoFit/>
          </a:bodyPr>
          <a:lstStyle/>
          <a:p>
            <a:pPr marL="285750" indent="-285750" algn="just" rtl="0">
              <a:buFont typeface="Arial" pitchFamily="34" charset="0"/>
              <a:buChar char="•"/>
            </a:pPr>
            <a:r>
              <a:rPr lang="en-US" sz="1600" dirty="0" smtClean="0"/>
              <a:t>The </a:t>
            </a:r>
            <a:r>
              <a:rPr lang="en-US" sz="1600" dirty="0"/>
              <a:t>velocity along the tapered tube decreases in the flow direction because of the increase in the cross-sectional area. There is a certain velocity that generates enough </a:t>
            </a:r>
            <a:r>
              <a:rPr lang="en-US" sz="1600" dirty="0" smtClean="0"/>
              <a:t>drag </a:t>
            </a:r>
            <a:r>
              <a:rPr lang="en-US" sz="1600" dirty="0"/>
              <a:t>to balance the float weight and the buoyancy </a:t>
            </a:r>
            <a:r>
              <a:rPr lang="en-US" sz="1600" dirty="0" smtClean="0"/>
              <a:t>force</a:t>
            </a:r>
            <a:endParaRPr lang="en-US" sz="1600" dirty="0"/>
          </a:p>
          <a:p>
            <a:pPr marL="285750" indent="-285750" algn="just" rtl="0">
              <a:buFont typeface="Arial" pitchFamily="34" charset="0"/>
              <a:buChar char="•"/>
            </a:pPr>
            <a:endParaRPr lang="en-US" sz="1600" dirty="0"/>
          </a:p>
          <a:p>
            <a:pPr marL="285750" indent="-285750" algn="just" rtl="0">
              <a:buFont typeface="Arial" pitchFamily="34" charset="0"/>
              <a:buChar char="•"/>
            </a:pPr>
            <a:r>
              <a:rPr lang="en-US" sz="1600" dirty="0"/>
              <a:t>The degree of tapering of the tube can be made such that the vertical rise changes linearly with flow rate, and thus the tube can be calibrated linearly for flow rates</a:t>
            </a:r>
          </a:p>
        </p:txBody>
      </p:sp>
      <p:pic>
        <p:nvPicPr>
          <p:cNvPr id="4" name="Picture 3"/>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l="35018" r="35560"/>
          <a:stretch/>
        </p:blipFill>
        <p:spPr bwMode="auto">
          <a:xfrm>
            <a:off x="6604722" y="332656"/>
            <a:ext cx="2016224" cy="583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8938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764704"/>
            <a:ext cx="4572000" cy="1815882"/>
          </a:xfrm>
          <a:prstGeom prst="rect">
            <a:avLst/>
          </a:prstGeom>
        </p:spPr>
        <p:txBody>
          <a:bodyPr>
            <a:spAutoFit/>
          </a:bodyPr>
          <a:lstStyle/>
          <a:p>
            <a:pPr algn="just" rtl="0"/>
            <a:r>
              <a:rPr lang="en-US" sz="1600" b="1" dirty="0"/>
              <a:t>Paddlewheel flowmeter</a:t>
            </a:r>
            <a:r>
              <a:rPr lang="en-US" sz="1600" dirty="0"/>
              <a:t> </a:t>
            </a:r>
          </a:p>
          <a:p>
            <a:pPr lvl="0" algn="just" rtl="0"/>
            <a:r>
              <a:rPr lang="en-US" sz="1600" dirty="0"/>
              <a:t>To measure liquid flow</a:t>
            </a:r>
          </a:p>
          <a:p>
            <a:pPr lvl="0" algn="just" rtl="0"/>
            <a:r>
              <a:rPr lang="en-US" sz="1600" i="1" dirty="0" smtClean="0"/>
              <a:t>Working:</a:t>
            </a:r>
            <a:endParaRPr lang="en-US" sz="1600" dirty="0"/>
          </a:p>
          <a:p>
            <a:pPr algn="just" rtl="0"/>
            <a:r>
              <a:rPr lang="en-US" sz="1600" dirty="0"/>
              <a:t>A sensor detects the passage of each of the paddlewheel blades and transmits a signal. A microprocessor then converts this rotational speed information to flow rate.</a:t>
            </a:r>
          </a:p>
        </p:txBody>
      </p:sp>
      <p:pic>
        <p:nvPicPr>
          <p:cNvPr id="3" name="Picture 2"/>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15436"/>
          <a:stretch/>
        </p:blipFill>
        <p:spPr bwMode="auto">
          <a:xfrm>
            <a:off x="3635896" y="2780928"/>
            <a:ext cx="4392488" cy="3024336"/>
          </a:xfrm>
          <a:prstGeom prst="rect">
            <a:avLst/>
          </a:prstGeom>
          <a:noFill/>
          <a:ln>
            <a:noFill/>
          </a:ln>
        </p:spPr>
      </p:pic>
    </p:spTree>
    <p:extLst>
      <p:ext uri="{BB962C8B-B14F-4D97-AF65-F5344CB8AC3E}">
        <p14:creationId xmlns:p14="http://schemas.microsoft.com/office/powerpoint/2010/main" val="3791833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467544" y="332656"/>
                <a:ext cx="7920880" cy="5416868"/>
              </a:xfrm>
              <a:prstGeom prst="rect">
                <a:avLst/>
              </a:prstGeom>
            </p:spPr>
            <p:txBody>
              <a:bodyPr wrap="square">
                <a:spAutoFit/>
              </a:bodyPr>
              <a:lstStyle/>
              <a:p>
                <a:pPr algn="ctr" rtl="0"/>
                <a:r>
                  <a:rPr lang="en-US" sz="2000" b="1" dirty="0" smtClean="0"/>
                  <a:t>Introduction</a:t>
                </a:r>
              </a:p>
              <a:p>
                <a:pPr algn="ctr" rtl="0"/>
                <a:endParaRPr lang="en-US" sz="2000" b="1" dirty="0" smtClean="0"/>
              </a:p>
              <a:p>
                <a:pPr marL="285750" indent="-285750" algn="l" rtl="0">
                  <a:buFont typeface="Arial" pitchFamily="34" charset="0"/>
                  <a:buChar char="•"/>
                </a:pPr>
                <a:r>
                  <a:rPr lang="en-US" dirty="0" smtClean="0"/>
                  <a:t>A </a:t>
                </a:r>
                <a:r>
                  <a:rPr lang="en-US" dirty="0"/>
                  <a:t>major application area of fluid mechanics is the determination of the flow rate of fluids, and numerous devices have been developed over the years for the purpose of flow metering. </a:t>
                </a:r>
                <a:endParaRPr lang="en-US" dirty="0" smtClean="0"/>
              </a:p>
              <a:p>
                <a:pPr marL="285750" indent="-285750" algn="l" rtl="0">
                  <a:buFont typeface="Arial" pitchFamily="34" charset="0"/>
                  <a:buChar char="•"/>
                </a:pPr>
                <a:endParaRPr lang="en-US" dirty="0"/>
              </a:p>
              <a:p>
                <a:pPr marL="285750" indent="-285750" algn="l" rtl="0">
                  <a:buFont typeface="Arial" pitchFamily="34" charset="0"/>
                  <a:buChar char="•"/>
                </a:pPr>
                <a:r>
                  <a:rPr lang="en-US" dirty="0" smtClean="0"/>
                  <a:t>Flowmeters </a:t>
                </a:r>
                <a:r>
                  <a:rPr lang="en-US" dirty="0"/>
                  <a:t>range widely in their level of size, cost, accuracy, versatility, capacity, pressure drop, and the operating principle. </a:t>
                </a:r>
                <a:endParaRPr lang="en-US" dirty="0" smtClean="0"/>
              </a:p>
              <a:p>
                <a:pPr algn="l" rtl="0"/>
                <a:endParaRPr lang="en-US" dirty="0" smtClean="0"/>
              </a:p>
              <a:p>
                <a:pPr marL="285750" lvl="0" indent="-285750" algn="l" rtl="0">
                  <a:buFont typeface="Arial" pitchFamily="34" charset="0"/>
                  <a:buChar char="•"/>
                </a:pPr>
                <a:r>
                  <a:rPr lang="en-US" dirty="0"/>
                  <a:t>Some flowmeters measure the flow rate directly by discharging and recharging a measuring chamber of known volume continuously and keeping track of the number of discharges per unit time. But most flowmeters measure the flow rate indirectly they measure the average velocity </a:t>
                </a:r>
                <a:r>
                  <a:rPr lang="en-US" i="1" dirty="0"/>
                  <a:t>u </a:t>
                </a:r>
                <a:r>
                  <a:rPr lang="en-US" dirty="0"/>
                  <a:t>or a quantity that is related to average velocity such as pressure, and determine the volume flow rate </a:t>
                </a:r>
                <a:r>
                  <a:rPr lang="en-US" i="1" dirty="0"/>
                  <a:t>Q</a:t>
                </a:r>
                <a:r>
                  <a:rPr lang="en-US" dirty="0"/>
                  <a:t> from, </a:t>
                </a:r>
                <a14:m>
                  <m:oMath xmlns:m="http://schemas.openxmlformats.org/officeDocument/2006/math">
                    <m:r>
                      <a:rPr lang="en-US" i="1">
                        <a:latin typeface="Cambria Math"/>
                      </a:rPr>
                      <m:t>𝑄</m:t>
                    </m:r>
                    <m:r>
                      <a:rPr lang="en-US" i="1">
                        <a:latin typeface="Cambria Math"/>
                      </a:rPr>
                      <m:t>=</m:t>
                    </m:r>
                    <m:r>
                      <a:rPr lang="en-US" i="1">
                        <a:latin typeface="Cambria Math"/>
                      </a:rPr>
                      <m:t>𝑢</m:t>
                    </m:r>
                    <m:r>
                      <a:rPr lang="en-US" i="1">
                        <a:latin typeface="Cambria Math"/>
                      </a:rPr>
                      <m:t>×</m:t>
                    </m:r>
                    <m:sSub>
                      <m:sSubPr>
                        <m:ctrlPr>
                          <a:rPr lang="en-US" i="1">
                            <a:latin typeface="Cambria Math"/>
                          </a:rPr>
                        </m:ctrlPr>
                      </m:sSubPr>
                      <m:e>
                        <m:r>
                          <a:rPr lang="en-US" i="1">
                            <a:latin typeface="Cambria Math"/>
                          </a:rPr>
                          <m:t>𝐴</m:t>
                        </m:r>
                      </m:e>
                      <m:sub>
                        <m:r>
                          <a:rPr lang="en-US" i="1">
                            <a:latin typeface="Cambria Math"/>
                          </a:rPr>
                          <m:t>𝑐</m:t>
                        </m:r>
                      </m:sub>
                    </m:sSub>
                  </m:oMath>
                </a14:m>
                <a:r>
                  <a:rPr lang="en-US" dirty="0"/>
                  <a:t> Where </a:t>
                </a:r>
                <a:r>
                  <a:rPr lang="en-US" i="1" dirty="0"/>
                  <a:t>Ac </a:t>
                </a:r>
                <a:r>
                  <a:rPr lang="en-US" dirty="0"/>
                  <a:t>is the cross-sectional area of </a:t>
                </a:r>
                <a:r>
                  <a:rPr lang="en-US" dirty="0" smtClean="0"/>
                  <a:t>flow</a:t>
                </a:r>
              </a:p>
              <a:p>
                <a:pPr marL="285750" lvl="0" indent="-285750" algn="l" rtl="0">
                  <a:buFont typeface="Arial" pitchFamily="34" charset="0"/>
                  <a:buChar char="•"/>
                </a:pPr>
                <a:endParaRPr lang="en-US" dirty="0"/>
              </a:p>
              <a:p>
                <a:pPr marL="285750" lvl="0" indent="-285750" algn="l" rtl="0">
                  <a:buFont typeface="Arial" pitchFamily="34" charset="0"/>
                  <a:buChar char="•"/>
                </a:pPr>
                <a:endParaRPr lang="en-US" dirty="0"/>
              </a:p>
              <a:p>
                <a:pPr marL="285750" indent="-285750" algn="l" rtl="0">
                  <a:buFont typeface="Arial" pitchFamily="34" charset="0"/>
                  <a:buChar char="•"/>
                </a:pPr>
                <a:endParaRPr lang="ar-IQ" dirty="0"/>
              </a:p>
            </p:txBody>
          </p:sp>
        </mc:Choice>
        <mc:Fallback>
          <p:sp>
            <p:nvSpPr>
              <p:cNvPr id="2" name="Rectangle 1"/>
              <p:cNvSpPr>
                <a:spLocks noRot="1" noChangeAspect="1" noMove="1" noResize="1" noEditPoints="1" noAdjustHandles="1" noChangeArrowheads="1" noChangeShapeType="1" noTextEdit="1"/>
              </p:cNvSpPr>
              <p:nvPr/>
            </p:nvSpPr>
            <p:spPr>
              <a:xfrm>
                <a:off x="467544" y="332656"/>
                <a:ext cx="7920880" cy="5416868"/>
              </a:xfrm>
              <a:prstGeom prst="rect">
                <a:avLst/>
              </a:prstGeom>
              <a:blipFill rotWithShape="1">
                <a:blip r:embed="rId2"/>
                <a:stretch>
                  <a:fillRect l="-539" t="-676"/>
                </a:stretch>
              </a:blipFill>
            </p:spPr>
            <p:txBody>
              <a:bodyPr/>
              <a:lstStyle/>
              <a:p>
                <a:r>
                  <a:rPr lang="ar-IQ">
                    <a:noFill/>
                  </a:rPr>
                  <a:t> </a:t>
                </a:r>
              </a:p>
            </p:txBody>
          </p:sp>
        </mc:Fallback>
      </mc:AlternateContent>
    </p:spTree>
    <p:extLst>
      <p:ext uri="{BB962C8B-B14F-4D97-AF65-F5344CB8AC3E}">
        <p14:creationId xmlns:p14="http://schemas.microsoft.com/office/powerpoint/2010/main" val="1394259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004048" y="3217045"/>
            <a:ext cx="3171428" cy="3017004"/>
          </a:xfrm>
          <a:prstGeom prst="rect">
            <a:avLst/>
          </a:prstGeom>
          <a:noFill/>
          <a:ln>
            <a:noFill/>
          </a:ln>
        </p:spPr>
      </p:pic>
      <p:sp>
        <p:nvSpPr>
          <p:cNvPr id="3" name="Rectangle 2"/>
          <p:cNvSpPr/>
          <p:nvPr/>
        </p:nvSpPr>
        <p:spPr>
          <a:xfrm>
            <a:off x="971600" y="908721"/>
            <a:ext cx="6336704" cy="2308324"/>
          </a:xfrm>
          <a:prstGeom prst="rect">
            <a:avLst/>
          </a:prstGeom>
        </p:spPr>
        <p:txBody>
          <a:bodyPr wrap="square">
            <a:spAutoFit/>
          </a:bodyPr>
          <a:lstStyle/>
          <a:p>
            <a:pPr marL="285750" indent="-285750" algn="l" rtl="0">
              <a:buFont typeface="Arial" pitchFamily="34" charset="0"/>
              <a:buChar char="•"/>
            </a:pPr>
            <a:r>
              <a:rPr lang="en-US" dirty="0"/>
              <a:t>The flow rate of water through a garden hose, for example, can be measured simply by collecting the water in a bucket of known volume and dividing the amount collected by the collection time (Fig). </a:t>
            </a:r>
            <a:endParaRPr lang="en-US" dirty="0" smtClean="0"/>
          </a:p>
          <a:p>
            <a:pPr marL="285750" indent="-285750" algn="l" rtl="0">
              <a:buFont typeface="Arial" pitchFamily="34" charset="0"/>
              <a:buChar char="•"/>
            </a:pPr>
            <a:endParaRPr lang="en-US" dirty="0"/>
          </a:p>
          <a:p>
            <a:pPr marL="285750" indent="-285750" algn="l" rtl="0">
              <a:buFont typeface="Arial" pitchFamily="34" charset="0"/>
              <a:buChar char="•"/>
            </a:pPr>
            <a:r>
              <a:rPr lang="en-US" dirty="0"/>
              <a:t>A crude way of estimating the flow velocity of a river is to drop a float on the river and measure the drift time between two specified locations.</a:t>
            </a:r>
          </a:p>
        </p:txBody>
      </p:sp>
    </p:spTree>
    <p:extLst>
      <p:ext uri="{BB962C8B-B14F-4D97-AF65-F5344CB8AC3E}">
        <p14:creationId xmlns:p14="http://schemas.microsoft.com/office/powerpoint/2010/main" val="4137508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5400600" cy="2031325"/>
          </a:xfrm>
          <a:prstGeom prst="rect">
            <a:avLst/>
          </a:prstGeom>
        </p:spPr>
        <p:txBody>
          <a:bodyPr wrap="square">
            <a:spAutoFit/>
          </a:bodyPr>
          <a:lstStyle/>
          <a:p>
            <a:pPr algn="just" rtl="0"/>
            <a:r>
              <a:rPr lang="en-US" sz="1400" b="1" dirty="0"/>
              <a:t>Pitot-tube</a:t>
            </a:r>
            <a:endParaRPr lang="en-US" sz="1400" dirty="0"/>
          </a:p>
          <a:p>
            <a:pPr algn="just" rtl="0"/>
            <a:r>
              <a:rPr lang="en-US" sz="1400" dirty="0"/>
              <a:t>It is a device used for measuring the velocity at any point in a pipe or a channel. </a:t>
            </a:r>
            <a:endParaRPr lang="en-US" sz="1400" dirty="0" smtClean="0"/>
          </a:p>
          <a:p>
            <a:pPr algn="just" rtl="0"/>
            <a:r>
              <a:rPr lang="en-US" sz="1400" dirty="0" smtClean="0"/>
              <a:t>It </a:t>
            </a:r>
            <a:r>
              <a:rPr lang="en-US" sz="1400" dirty="0"/>
              <a:t>is based on the principle that if the velocity of flow at a point becomes zero, the pressure there is increased due to the conversion of the kinetic energy into pressure energy. </a:t>
            </a:r>
            <a:endParaRPr lang="en-US" sz="1400" dirty="0" smtClean="0"/>
          </a:p>
          <a:p>
            <a:pPr algn="just" rtl="0"/>
            <a:r>
              <a:rPr lang="en-US" sz="1400" dirty="0" smtClean="0"/>
              <a:t>The </a:t>
            </a:r>
            <a:r>
              <a:rPr lang="en-US" sz="1400" dirty="0"/>
              <a:t>pitot-tube consists of both a stagnation pressure tap and several circumferential static pressure taps and it measures both stagnation and static pressures (Fig) </a:t>
            </a:r>
          </a:p>
        </p:txBody>
      </p:sp>
      <p:pic>
        <p:nvPicPr>
          <p:cNvPr id="3" name="Picture 2"/>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721310" y="313848"/>
            <a:ext cx="3099161" cy="4100265"/>
          </a:xfrm>
          <a:prstGeom prst="rect">
            <a:avLst/>
          </a:prstGeom>
          <a:noFill/>
          <a:ln>
            <a:noFill/>
          </a:ln>
        </p:spPr>
      </p:pic>
      <p:pic>
        <p:nvPicPr>
          <p:cNvPr id="4" name="Picture 3"/>
          <p:cNvPicPr/>
          <p:nvPr/>
        </p:nvPicPr>
        <p:blipFill rotWithShape="1">
          <a:blip r:embed="rId4">
            <a:extLst>
              <a:ext uri="{28A0092B-C50C-407E-A947-70E740481C1C}">
                <a14:useLocalDpi xmlns:a14="http://schemas.microsoft.com/office/drawing/2010/main" val="0"/>
              </a:ext>
            </a:extLst>
          </a:blip>
          <a:srcRect l="3834" r="5675"/>
          <a:stretch/>
        </p:blipFill>
        <p:spPr bwMode="auto">
          <a:xfrm>
            <a:off x="5813397" y="4653136"/>
            <a:ext cx="2914986" cy="1391151"/>
          </a:xfrm>
          <a:prstGeom prst="rect">
            <a:avLst/>
          </a:prstGeom>
          <a:noFill/>
          <a:ln>
            <a:solidFill>
              <a:schemeClr val="tx1"/>
            </a:solid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5" name="Rectangle 4"/>
              <p:cNvSpPr/>
              <p:nvPr/>
            </p:nvSpPr>
            <p:spPr>
              <a:xfrm>
                <a:off x="737828" y="2363981"/>
                <a:ext cx="4572000" cy="3729162"/>
              </a:xfrm>
              <a:prstGeom prst="rect">
                <a:avLst/>
              </a:prstGeom>
            </p:spPr>
            <p:txBody>
              <a:bodyPr>
                <a:spAutoFit/>
              </a:bodyPr>
              <a:lstStyle/>
              <a:p>
                <a:pPr algn="just" rtl="0"/>
                <a14:m>
                  <m:oMathPara xmlns:m="http://schemas.openxmlformats.org/officeDocument/2006/math">
                    <m:oMathParaPr>
                      <m:jc m:val="centerGroup"/>
                    </m:oMathParaPr>
                    <m:oMath xmlns:m="http://schemas.openxmlformats.org/officeDocument/2006/math">
                      <m:f>
                        <m:fPr>
                          <m:ctrlPr>
                            <a:rPr lang="en-US" sz="1400" i="1">
                              <a:latin typeface="Cambria Math"/>
                            </a:rPr>
                          </m:ctrlPr>
                        </m:fPr>
                        <m:num>
                          <m:sSub>
                            <m:sSubPr>
                              <m:ctrlPr>
                                <a:rPr lang="en-US" sz="1400" i="1">
                                  <a:latin typeface="Cambria Math"/>
                                </a:rPr>
                              </m:ctrlPr>
                            </m:sSubPr>
                            <m:e>
                              <m:r>
                                <a:rPr lang="en-US" sz="1400" i="1">
                                  <a:latin typeface="Cambria Math"/>
                                </a:rPr>
                                <m:t>𝑝</m:t>
                              </m:r>
                            </m:e>
                            <m:sub>
                              <m:r>
                                <a:rPr lang="en-US" sz="1400" i="1">
                                  <a:latin typeface="Cambria Math"/>
                                </a:rPr>
                                <m:t>1</m:t>
                              </m:r>
                            </m:sub>
                          </m:sSub>
                        </m:num>
                        <m:den>
                          <m:r>
                            <a:rPr lang="en-US" sz="1400" i="1">
                              <a:latin typeface="Cambria Math"/>
                            </a:rPr>
                            <m:t>𝜌</m:t>
                          </m:r>
                          <m:r>
                            <a:rPr lang="en-US" sz="1400" i="1">
                              <a:latin typeface="Cambria Math"/>
                            </a:rPr>
                            <m:t>𝑔</m:t>
                          </m:r>
                        </m:den>
                      </m:f>
                      <m:r>
                        <a:rPr lang="en-US" sz="1400" i="1">
                          <a:latin typeface="Cambria Math"/>
                        </a:rPr>
                        <m:t> + </m:t>
                      </m:r>
                      <m:f>
                        <m:fPr>
                          <m:ctrlPr>
                            <a:rPr lang="en-US" sz="1400" i="1">
                              <a:latin typeface="Cambria Math"/>
                            </a:rPr>
                          </m:ctrlPr>
                        </m:fPr>
                        <m:num>
                          <m:sSub>
                            <m:sSubPr>
                              <m:ctrlPr>
                                <a:rPr lang="en-US" sz="1400" i="1">
                                  <a:latin typeface="Cambria Math"/>
                                </a:rPr>
                              </m:ctrlPr>
                            </m:sSubPr>
                            <m:e>
                              <m:sSup>
                                <m:sSupPr>
                                  <m:ctrlPr>
                                    <a:rPr lang="en-US" sz="1400" i="1">
                                      <a:latin typeface="Cambria Math"/>
                                    </a:rPr>
                                  </m:ctrlPr>
                                </m:sSupPr>
                                <m:e>
                                  <m:sSubSup>
                                    <m:sSubSupPr>
                                      <m:ctrlPr>
                                        <a:rPr lang="en-US" sz="1400" i="1">
                                          <a:latin typeface="Cambria Math"/>
                                        </a:rPr>
                                      </m:ctrlPr>
                                    </m:sSubSupPr>
                                    <m:e>
                                      <m:r>
                                        <a:rPr lang="en-US" sz="1400" i="1">
                                          <a:latin typeface="Cambria Math"/>
                                        </a:rPr>
                                        <m:t>𝑢</m:t>
                                      </m:r>
                                    </m:e>
                                    <m:sub>
                                      <m:r>
                                        <a:rPr lang="en-US" sz="1400" i="1">
                                          <a:latin typeface="Cambria Math"/>
                                        </a:rPr>
                                        <m:t>1</m:t>
                                      </m:r>
                                    </m:sub>
                                    <m:sup>
                                      <m:r>
                                        <a:rPr lang="en-US" sz="1400" i="1">
                                          <a:latin typeface="Cambria Math"/>
                                        </a:rPr>
                                        <m:t>2</m:t>
                                      </m:r>
                                    </m:sup>
                                  </m:sSubSup>
                                </m:e>
                                <m:sup>
                                  <m:r>
                                    <a:rPr lang="en-US" sz="1400" i="1">
                                      <a:latin typeface="Cambria Math"/>
                                    </a:rPr>
                                    <m:t> </m:t>
                                  </m:r>
                                </m:sup>
                              </m:sSup>
                            </m:e>
                            <m:sub>
                              <m:r>
                                <a:rPr lang="en-US" sz="1400" i="1">
                                  <a:latin typeface="Cambria Math"/>
                                </a:rPr>
                                <m:t> </m:t>
                              </m:r>
                            </m:sub>
                          </m:sSub>
                        </m:num>
                        <m:den>
                          <m:r>
                            <a:rPr lang="en-US" sz="1400" i="1">
                              <a:latin typeface="Cambria Math"/>
                            </a:rPr>
                            <m:t>2</m:t>
                          </m:r>
                          <m:r>
                            <a:rPr lang="en-US" sz="1400" i="1">
                              <a:latin typeface="Cambria Math"/>
                            </a:rPr>
                            <m:t>𝑔</m:t>
                          </m:r>
                        </m:den>
                      </m:f>
                      <m:r>
                        <a:rPr lang="en-US" sz="1400" i="1">
                          <a:latin typeface="Cambria Math"/>
                        </a:rPr>
                        <m:t>+</m:t>
                      </m:r>
                      <m:sSub>
                        <m:sSubPr>
                          <m:ctrlPr>
                            <a:rPr lang="en-US" sz="1400" i="1">
                              <a:latin typeface="Cambria Math"/>
                            </a:rPr>
                          </m:ctrlPr>
                        </m:sSubPr>
                        <m:e>
                          <m:r>
                            <a:rPr lang="en-US" sz="1400" i="1">
                              <a:latin typeface="Cambria Math"/>
                            </a:rPr>
                            <m:t>𝑧</m:t>
                          </m:r>
                        </m:e>
                        <m:sub>
                          <m:r>
                            <a:rPr lang="en-US" sz="1400" i="1">
                              <a:latin typeface="Cambria Math"/>
                            </a:rPr>
                            <m:t>1</m:t>
                          </m:r>
                        </m:sub>
                      </m:sSub>
                      <m:r>
                        <a:rPr lang="en-US" sz="1400" i="1">
                          <a:latin typeface="Cambria Math"/>
                        </a:rPr>
                        <m:t>  =</m:t>
                      </m:r>
                      <m:f>
                        <m:fPr>
                          <m:ctrlPr>
                            <a:rPr lang="en-US" sz="1400" i="1">
                              <a:latin typeface="Cambria Math"/>
                            </a:rPr>
                          </m:ctrlPr>
                        </m:fPr>
                        <m:num>
                          <m:sSub>
                            <m:sSubPr>
                              <m:ctrlPr>
                                <a:rPr lang="en-US" sz="1400" i="1">
                                  <a:latin typeface="Cambria Math"/>
                                </a:rPr>
                              </m:ctrlPr>
                            </m:sSubPr>
                            <m:e>
                              <m:r>
                                <a:rPr lang="en-US" sz="1400" i="1">
                                  <a:latin typeface="Cambria Math"/>
                                </a:rPr>
                                <m:t>𝑝</m:t>
                              </m:r>
                            </m:e>
                            <m:sub>
                              <m:r>
                                <a:rPr lang="en-US" sz="1400" i="1">
                                  <a:latin typeface="Cambria Math"/>
                                </a:rPr>
                                <m:t>2</m:t>
                              </m:r>
                            </m:sub>
                          </m:sSub>
                        </m:num>
                        <m:den>
                          <m:r>
                            <a:rPr lang="en-US" sz="1400" i="1">
                              <a:latin typeface="Cambria Math"/>
                            </a:rPr>
                            <m:t>𝜌</m:t>
                          </m:r>
                          <m:r>
                            <a:rPr lang="en-US" sz="1400" i="1">
                              <a:latin typeface="Cambria Math"/>
                            </a:rPr>
                            <m:t>𝑔</m:t>
                          </m:r>
                        </m:den>
                      </m:f>
                      <m:r>
                        <a:rPr lang="en-US" sz="1400" i="1">
                          <a:latin typeface="Cambria Math"/>
                        </a:rPr>
                        <m:t> + </m:t>
                      </m:r>
                      <m:f>
                        <m:fPr>
                          <m:ctrlPr>
                            <a:rPr lang="en-US" sz="1400" i="1">
                              <a:latin typeface="Cambria Math"/>
                            </a:rPr>
                          </m:ctrlPr>
                        </m:fPr>
                        <m:num>
                          <m:sSubSup>
                            <m:sSubSupPr>
                              <m:ctrlPr>
                                <a:rPr lang="en-US" sz="1400" i="1">
                                  <a:latin typeface="Cambria Math"/>
                                </a:rPr>
                              </m:ctrlPr>
                            </m:sSubSupPr>
                            <m:e>
                              <m:r>
                                <a:rPr lang="en-US" sz="1400" i="1">
                                  <a:latin typeface="Cambria Math"/>
                                </a:rPr>
                                <m:t>𝑢</m:t>
                              </m:r>
                            </m:e>
                            <m:sub>
                              <m:r>
                                <a:rPr lang="en-US" sz="1400" i="1">
                                  <a:latin typeface="Cambria Math"/>
                                </a:rPr>
                                <m:t>2</m:t>
                              </m:r>
                            </m:sub>
                            <m:sup>
                              <m:r>
                                <a:rPr lang="en-US" sz="1400" i="1">
                                  <a:latin typeface="Cambria Math"/>
                                </a:rPr>
                                <m:t>2</m:t>
                              </m:r>
                            </m:sup>
                          </m:sSubSup>
                        </m:num>
                        <m:den>
                          <m:r>
                            <a:rPr lang="en-US" sz="1400" i="1">
                              <a:latin typeface="Cambria Math"/>
                            </a:rPr>
                            <m:t>2</m:t>
                          </m:r>
                          <m:r>
                            <a:rPr lang="en-US" sz="1400" i="1">
                              <a:latin typeface="Cambria Math"/>
                            </a:rPr>
                            <m:t>𝑔</m:t>
                          </m:r>
                        </m:den>
                      </m:f>
                      <m:r>
                        <a:rPr lang="en-US" sz="1400" i="1">
                          <a:latin typeface="Cambria Math"/>
                        </a:rPr>
                        <m:t>+</m:t>
                      </m:r>
                      <m:sSub>
                        <m:sSubPr>
                          <m:ctrlPr>
                            <a:rPr lang="en-US" sz="1400" i="1">
                              <a:latin typeface="Cambria Math"/>
                            </a:rPr>
                          </m:ctrlPr>
                        </m:sSubPr>
                        <m:e>
                          <m:r>
                            <a:rPr lang="en-US" sz="1400" i="1">
                              <a:latin typeface="Cambria Math"/>
                            </a:rPr>
                            <m:t>𝑧</m:t>
                          </m:r>
                        </m:e>
                        <m:sub>
                          <m:r>
                            <a:rPr lang="en-US" sz="1400" i="1">
                              <a:latin typeface="Cambria Math"/>
                            </a:rPr>
                            <m:t>2</m:t>
                          </m:r>
                        </m:sub>
                      </m:sSub>
                      <m:r>
                        <a:rPr lang="en-US" sz="1400" i="1">
                          <a:latin typeface="Cambria Math"/>
                        </a:rPr>
                        <m:t> </m:t>
                      </m:r>
                    </m:oMath>
                  </m:oMathPara>
                </a14:m>
                <a:endParaRPr lang="en-US" sz="1400" dirty="0"/>
              </a:p>
              <a:p>
                <a:pPr algn="just" rtl="0"/>
                <a:r>
                  <a:rPr lang="en-US" sz="1400" dirty="0"/>
                  <a:t>But </a:t>
                </a:r>
                <a14:m>
                  <m:oMath xmlns:m="http://schemas.openxmlformats.org/officeDocument/2006/math">
                    <m:sSub>
                      <m:sSubPr>
                        <m:ctrlPr>
                          <a:rPr lang="en-US" sz="1400" i="1">
                            <a:latin typeface="Cambria Math"/>
                          </a:rPr>
                        </m:ctrlPr>
                      </m:sSubPr>
                      <m:e>
                        <m:r>
                          <a:rPr lang="en-US" sz="1400" i="1">
                            <a:latin typeface="Cambria Math"/>
                          </a:rPr>
                          <m:t>𝑧</m:t>
                        </m:r>
                      </m:e>
                      <m:sub>
                        <m:r>
                          <a:rPr lang="en-US" sz="1400" i="1">
                            <a:latin typeface="Cambria Math"/>
                          </a:rPr>
                          <m:t>1</m:t>
                        </m:r>
                      </m:sub>
                    </m:sSub>
                  </m:oMath>
                </a14:m>
                <a:r>
                  <a:rPr lang="en-US" sz="1400" dirty="0"/>
                  <a:t>= </a:t>
                </a:r>
                <a14:m>
                  <m:oMath xmlns:m="http://schemas.openxmlformats.org/officeDocument/2006/math">
                    <m:sSub>
                      <m:sSubPr>
                        <m:ctrlPr>
                          <a:rPr lang="en-US" sz="1400" i="1">
                            <a:latin typeface="Cambria Math"/>
                          </a:rPr>
                        </m:ctrlPr>
                      </m:sSubPr>
                      <m:e>
                        <m:r>
                          <a:rPr lang="en-US" sz="1400" i="1">
                            <a:latin typeface="Cambria Math"/>
                          </a:rPr>
                          <m:t>𝑧</m:t>
                        </m:r>
                      </m:e>
                      <m:sub>
                        <m:r>
                          <a:rPr lang="en-US" sz="1400" i="1">
                            <a:latin typeface="Cambria Math"/>
                          </a:rPr>
                          <m:t>2</m:t>
                        </m:r>
                      </m:sub>
                    </m:sSub>
                  </m:oMath>
                </a14:m>
                <a:r>
                  <a:rPr lang="en-US" sz="1400" dirty="0"/>
                  <a:t> as points (1) and (2) are on the same line and </a:t>
                </a:r>
                <a14:m>
                  <m:oMath xmlns:m="http://schemas.openxmlformats.org/officeDocument/2006/math">
                    <m:sSubSup>
                      <m:sSubSupPr>
                        <m:ctrlPr>
                          <a:rPr lang="en-US" sz="1400" i="1">
                            <a:latin typeface="Cambria Math"/>
                          </a:rPr>
                        </m:ctrlPr>
                      </m:sSubSupPr>
                      <m:e>
                        <m:r>
                          <a:rPr lang="en-US" sz="1400" i="1">
                            <a:latin typeface="Cambria Math"/>
                          </a:rPr>
                          <m:t>𝑢</m:t>
                        </m:r>
                      </m:e>
                      <m:sub>
                        <m:r>
                          <a:rPr lang="en-US" sz="1400" i="1">
                            <a:latin typeface="Cambria Math"/>
                          </a:rPr>
                          <m:t>1</m:t>
                        </m:r>
                      </m:sub>
                      <m:sup>
                        <m:r>
                          <a:rPr lang="en-US" sz="1400" i="1">
                            <a:latin typeface="Cambria Math"/>
                          </a:rPr>
                          <m:t> </m:t>
                        </m:r>
                      </m:sup>
                    </m:sSubSup>
                  </m:oMath>
                </a14:m>
                <a:r>
                  <a:rPr lang="en-US" sz="1400" dirty="0"/>
                  <a:t> = 0.</a:t>
                </a:r>
              </a:p>
              <a:p>
                <a:pPr algn="just" rtl="0"/>
                <a14:m>
                  <m:oMath xmlns:m="http://schemas.openxmlformats.org/officeDocument/2006/math">
                    <m:f>
                      <m:fPr>
                        <m:ctrlPr>
                          <a:rPr lang="en-US" sz="1400" i="1">
                            <a:latin typeface="Cambria Math"/>
                          </a:rPr>
                        </m:ctrlPr>
                      </m:fPr>
                      <m:num>
                        <m:sSub>
                          <m:sSubPr>
                            <m:ctrlPr>
                              <a:rPr lang="en-US" sz="1400" i="1">
                                <a:latin typeface="Cambria Math"/>
                              </a:rPr>
                            </m:ctrlPr>
                          </m:sSubPr>
                          <m:e>
                            <m:r>
                              <a:rPr lang="en-US" sz="1400" i="1">
                                <a:latin typeface="Cambria Math"/>
                              </a:rPr>
                              <m:t>𝑝</m:t>
                            </m:r>
                          </m:e>
                          <m:sub>
                            <m:r>
                              <a:rPr lang="en-US" sz="1400" i="1">
                                <a:latin typeface="Cambria Math"/>
                              </a:rPr>
                              <m:t>1</m:t>
                            </m:r>
                          </m:sub>
                        </m:sSub>
                      </m:num>
                      <m:den>
                        <m:r>
                          <a:rPr lang="en-US" sz="1400" i="1">
                            <a:latin typeface="Cambria Math"/>
                          </a:rPr>
                          <m:t>𝜌</m:t>
                        </m:r>
                        <m:r>
                          <a:rPr lang="en-US" sz="1400" i="1">
                            <a:latin typeface="Cambria Math"/>
                          </a:rPr>
                          <m:t>𝑔</m:t>
                        </m:r>
                      </m:den>
                    </m:f>
                  </m:oMath>
                </a14:m>
                <a:r>
                  <a:rPr lang="en-US" sz="1400" dirty="0"/>
                  <a:t> = pressure head at (1) = </a:t>
                </a:r>
                <a14:m>
                  <m:oMath xmlns:m="http://schemas.openxmlformats.org/officeDocument/2006/math">
                    <m:sSub>
                      <m:sSubPr>
                        <m:ctrlPr>
                          <a:rPr lang="en-US" sz="1400" i="1">
                            <a:latin typeface="Cambria Math"/>
                          </a:rPr>
                        </m:ctrlPr>
                      </m:sSubPr>
                      <m:e>
                        <m:r>
                          <a:rPr lang="en-US" sz="1400" i="1">
                            <a:latin typeface="Cambria Math"/>
                          </a:rPr>
                          <m:t>h</m:t>
                        </m:r>
                      </m:e>
                      <m:sub>
                        <m:r>
                          <a:rPr lang="en-US" sz="1400" i="1">
                            <a:latin typeface="Cambria Math"/>
                          </a:rPr>
                          <m:t>1</m:t>
                        </m:r>
                      </m:sub>
                    </m:sSub>
                  </m:oMath>
                </a14:m>
                <a:endParaRPr lang="en-US" sz="1400" dirty="0"/>
              </a:p>
              <a:p>
                <a:pPr algn="just" rtl="0"/>
                <a14:m>
                  <m:oMath xmlns:m="http://schemas.openxmlformats.org/officeDocument/2006/math">
                    <m:f>
                      <m:fPr>
                        <m:ctrlPr>
                          <a:rPr lang="en-US" sz="1400" i="1">
                            <a:latin typeface="Cambria Math"/>
                          </a:rPr>
                        </m:ctrlPr>
                      </m:fPr>
                      <m:num>
                        <m:sSub>
                          <m:sSubPr>
                            <m:ctrlPr>
                              <a:rPr lang="en-US" sz="1400" i="1">
                                <a:latin typeface="Cambria Math"/>
                              </a:rPr>
                            </m:ctrlPr>
                          </m:sSubPr>
                          <m:e>
                            <m:r>
                              <a:rPr lang="en-US" sz="1400" i="1">
                                <a:latin typeface="Cambria Math"/>
                              </a:rPr>
                              <m:t>𝑝</m:t>
                            </m:r>
                          </m:e>
                          <m:sub>
                            <m:r>
                              <a:rPr lang="en-US" sz="1400" i="1">
                                <a:latin typeface="Cambria Math"/>
                              </a:rPr>
                              <m:t>2</m:t>
                            </m:r>
                          </m:sub>
                        </m:sSub>
                      </m:num>
                      <m:den>
                        <m:r>
                          <a:rPr lang="en-US" sz="1400" i="1">
                            <a:latin typeface="Cambria Math"/>
                          </a:rPr>
                          <m:t>𝜌</m:t>
                        </m:r>
                        <m:r>
                          <a:rPr lang="en-US" sz="1400" i="1">
                            <a:latin typeface="Cambria Math"/>
                          </a:rPr>
                          <m:t>𝑔</m:t>
                        </m:r>
                      </m:den>
                    </m:f>
                  </m:oMath>
                </a14:m>
                <a:r>
                  <a:rPr lang="en-US" sz="1400" dirty="0"/>
                  <a:t>= pressure head at (2) </a:t>
                </a:r>
                <a:r>
                  <a:rPr lang="en-US" sz="1400" i="1" dirty="0"/>
                  <a:t>=</a:t>
                </a:r>
                <a14:m>
                  <m:oMath xmlns:m="http://schemas.openxmlformats.org/officeDocument/2006/math">
                    <m:r>
                      <a:rPr lang="en-US" sz="1400" i="1">
                        <a:latin typeface="Cambria Math"/>
                      </a:rPr>
                      <m:t> </m:t>
                    </m:r>
                    <m:sSub>
                      <m:sSubPr>
                        <m:ctrlPr>
                          <a:rPr lang="en-US" sz="1400" i="1">
                            <a:latin typeface="Cambria Math"/>
                          </a:rPr>
                        </m:ctrlPr>
                      </m:sSubPr>
                      <m:e>
                        <m:r>
                          <a:rPr lang="en-US" sz="1400" i="1">
                            <a:latin typeface="Cambria Math"/>
                          </a:rPr>
                          <m:t>h</m:t>
                        </m:r>
                      </m:e>
                      <m:sub>
                        <m:r>
                          <a:rPr lang="en-US" sz="1400" i="1">
                            <a:latin typeface="Cambria Math"/>
                          </a:rPr>
                          <m:t>2</m:t>
                        </m:r>
                      </m:sub>
                    </m:sSub>
                  </m:oMath>
                </a14:m>
                <a:endParaRPr lang="en-US" sz="1400" dirty="0"/>
              </a:p>
              <a:p>
                <a:pPr algn="just" rtl="0"/>
                <a:r>
                  <a:rPr lang="en-US" sz="1400" dirty="0"/>
                  <a:t>Substituting these values, we get</a:t>
                </a:r>
              </a:p>
              <a:p>
                <a:pPr algn="just" rtl="0"/>
                <a14:m>
                  <m:oMathPara xmlns:m="http://schemas.openxmlformats.org/officeDocument/2006/math">
                    <m:oMathParaPr>
                      <m:jc m:val="centerGroup"/>
                    </m:oMathParaPr>
                    <m:oMath xmlns:m="http://schemas.openxmlformats.org/officeDocument/2006/math">
                      <m:sSub>
                        <m:sSubPr>
                          <m:ctrlPr>
                            <a:rPr lang="en-US" sz="1400" i="1">
                              <a:latin typeface="Cambria Math"/>
                            </a:rPr>
                          </m:ctrlPr>
                        </m:sSubPr>
                        <m:e>
                          <m:r>
                            <a:rPr lang="en-US" sz="1400" i="1">
                              <a:latin typeface="Cambria Math"/>
                            </a:rPr>
                            <m:t>h</m:t>
                          </m:r>
                        </m:e>
                        <m:sub>
                          <m:r>
                            <a:rPr lang="en-US" sz="1400" i="1">
                              <a:latin typeface="Cambria Math"/>
                            </a:rPr>
                            <m:t>1</m:t>
                          </m:r>
                        </m:sub>
                      </m:sSub>
                      <m:r>
                        <a:rPr lang="en-US" sz="1400" i="1">
                          <a:latin typeface="Cambria Math"/>
                        </a:rPr>
                        <m:t>= </m:t>
                      </m:r>
                      <m:sSub>
                        <m:sSubPr>
                          <m:ctrlPr>
                            <a:rPr lang="en-US" sz="1400" i="1">
                              <a:latin typeface="Cambria Math"/>
                            </a:rPr>
                          </m:ctrlPr>
                        </m:sSubPr>
                        <m:e>
                          <m:r>
                            <a:rPr lang="en-US" sz="1400" i="1">
                              <a:latin typeface="Cambria Math"/>
                            </a:rPr>
                            <m:t>h</m:t>
                          </m:r>
                        </m:e>
                        <m:sub>
                          <m:r>
                            <a:rPr lang="en-US" sz="1400" i="1">
                              <a:latin typeface="Cambria Math"/>
                            </a:rPr>
                            <m:t>2</m:t>
                          </m:r>
                        </m:sub>
                      </m:sSub>
                      <m:r>
                        <a:rPr lang="en-US" sz="1400" i="1">
                          <a:latin typeface="Cambria Math"/>
                        </a:rPr>
                        <m:t>+ </m:t>
                      </m:r>
                      <m:f>
                        <m:fPr>
                          <m:ctrlPr>
                            <a:rPr lang="en-US" sz="1400" i="1">
                              <a:latin typeface="Cambria Math"/>
                            </a:rPr>
                          </m:ctrlPr>
                        </m:fPr>
                        <m:num>
                          <m:sSubSup>
                            <m:sSubSupPr>
                              <m:ctrlPr>
                                <a:rPr lang="en-US" sz="1400" i="1">
                                  <a:latin typeface="Cambria Math"/>
                                </a:rPr>
                              </m:ctrlPr>
                            </m:sSubSupPr>
                            <m:e>
                              <m:r>
                                <a:rPr lang="en-US" sz="1400" i="1">
                                  <a:latin typeface="Cambria Math"/>
                                </a:rPr>
                                <m:t>𝑢</m:t>
                              </m:r>
                            </m:e>
                            <m:sub>
                              <m:r>
                                <a:rPr lang="en-US" sz="1400" i="1">
                                  <a:latin typeface="Cambria Math"/>
                                </a:rPr>
                                <m:t>2</m:t>
                              </m:r>
                            </m:sub>
                            <m:sup>
                              <m:r>
                                <a:rPr lang="en-US" sz="1400" i="1">
                                  <a:latin typeface="Cambria Math"/>
                                </a:rPr>
                                <m:t>2</m:t>
                              </m:r>
                            </m:sup>
                          </m:sSubSup>
                        </m:num>
                        <m:den>
                          <m:r>
                            <a:rPr lang="en-US" sz="1400" i="1">
                              <a:latin typeface="Cambria Math"/>
                            </a:rPr>
                            <m:t>2</m:t>
                          </m:r>
                          <m:r>
                            <a:rPr lang="en-US" sz="1400" i="1">
                              <a:latin typeface="Cambria Math"/>
                            </a:rPr>
                            <m:t>𝑔</m:t>
                          </m:r>
                        </m:den>
                      </m:f>
                    </m:oMath>
                  </m:oMathPara>
                </a14:m>
                <a:endParaRPr lang="en-US" sz="1400" dirty="0"/>
              </a:p>
              <a:p>
                <a:pPr algn="just" rtl="0"/>
                <a14:m>
                  <m:oMathPara xmlns:m="http://schemas.openxmlformats.org/officeDocument/2006/math">
                    <m:oMathParaPr>
                      <m:jc m:val="centerGroup"/>
                    </m:oMathParaPr>
                    <m:oMath xmlns:m="http://schemas.openxmlformats.org/officeDocument/2006/math">
                      <m:sSubSup>
                        <m:sSubSupPr>
                          <m:ctrlPr>
                            <a:rPr lang="en-US" sz="1400" i="1">
                              <a:latin typeface="Cambria Math"/>
                            </a:rPr>
                          </m:ctrlPr>
                        </m:sSubSupPr>
                        <m:e>
                          <m:r>
                            <a:rPr lang="en-US" sz="1400" i="1">
                              <a:latin typeface="Cambria Math"/>
                            </a:rPr>
                            <m:t>𝑢</m:t>
                          </m:r>
                        </m:e>
                        <m:sub>
                          <m:r>
                            <a:rPr lang="en-US" sz="1400" i="1">
                              <a:latin typeface="Cambria Math"/>
                            </a:rPr>
                            <m:t>2</m:t>
                          </m:r>
                        </m:sub>
                        <m:sup>
                          <m:r>
                            <a:rPr lang="en-US" sz="1400" i="1">
                              <a:latin typeface="Cambria Math"/>
                            </a:rPr>
                            <m:t> </m:t>
                          </m:r>
                        </m:sup>
                      </m:sSubSup>
                      <m:r>
                        <a:rPr lang="en-US" sz="1400" i="1">
                          <a:latin typeface="Cambria Math"/>
                        </a:rPr>
                        <m:t>=</m:t>
                      </m:r>
                      <m:rad>
                        <m:radPr>
                          <m:degHide m:val="on"/>
                          <m:ctrlPr>
                            <a:rPr lang="en-US" sz="1400" i="1">
                              <a:latin typeface="Cambria Math"/>
                            </a:rPr>
                          </m:ctrlPr>
                        </m:radPr>
                        <m:deg/>
                        <m:e>
                          <m:r>
                            <a:rPr lang="en-US" sz="1400" i="1">
                              <a:latin typeface="Cambria Math"/>
                            </a:rPr>
                            <m:t>2</m:t>
                          </m:r>
                          <m:r>
                            <a:rPr lang="en-US" sz="1400" i="1">
                              <a:latin typeface="Cambria Math"/>
                            </a:rPr>
                            <m:t>𝑔</m:t>
                          </m:r>
                          <m:r>
                            <a:rPr lang="en-US" sz="1400" i="1">
                              <a:latin typeface="Cambria Math"/>
                            </a:rPr>
                            <m:t>∆</m:t>
                          </m:r>
                          <m:r>
                            <a:rPr lang="en-US" sz="1400" i="1">
                              <a:latin typeface="Cambria Math"/>
                            </a:rPr>
                            <m:t>h</m:t>
                          </m:r>
                        </m:e>
                      </m:rad>
                    </m:oMath>
                  </m:oMathPara>
                </a14:m>
                <a:endParaRPr lang="en-US" sz="1400" dirty="0"/>
              </a:p>
              <a:p>
                <a:pPr algn="just" rtl="0"/>
                <a:r>
                  <a:rPr lang="en-US" sz="1400" dirty="0"/>
                  <a:t>This is theoretical velocity. Actual velocity is given by</a:t>
                </a:r>
              </a:p>
              <a:p>
                <a:pPr algn="just" rtl="0"/>
                <a14:m>
                  <m:oMathPara xmlns:m="http://schemas.openxmlformats.org/officeDocument/2006/math">
                    <m:oMathParaPr>
                      <m:jc m:val="centerGroup"/>
                    </m:oMathParaPr>
                    <m:oMath xmlns:m="http://schemas.openxmlformats.org/officeDocument/2006/math">
                      <m:sSub>
                        <m:sSubPr>
                          <m:ctrlPr>
                            <a:rPr lang="en-US" sz="1400" i="1">
                              <a:latin typeface="Cambria Math"/>
                            </a:rPr>
                          </m:ctrlPr>
                        </m:sSubPr>
                        <m:e>
                          <m:d>
                            <m:dPr>
                              <m:ctrlPr>
                                <a:rPr lang="en-US" sz="1400" i="1">
                                  <a:latin typeface="Cambria Math"/>
                                </a:rPr>
                              </m:ctrlPr>
                            </m:dPr>
                            <m:e>
                              <m:sSubSup>
                                <m:sSubSupPr>
                                  <m:ctrlPr>
                                    <a:rPr lang="en-US" sz="1400" i="1">
                                      <a:latin typeface="Cambria Math"/>
                                    </a:rPr>
                                  </m:ctrlPr>
                                </m:sSubSupPr>
                                <m:e>
                                  <m:r>
                                    <a:rPr lang="en-US" sz="1400" i="1">
                                      <a:latin typeface="Cambria Math"/>
                                    </a:rPr>
                                    <m:t>𝑢</m:t>
                                  </m:r>
                                </m:e>
                                <m:sub>
                                  <m:r>
                                    <a:rPr lang="en-US" sz="1400" i="1">
                                      <a:latin typeface="Cambria Math"/>
                                    </a:rPr>
                                    <m:t>2</m:t>
                                  </m:r>
                                </m:sub>
                                <m:sup>
                                  <m:r>
                                    <a:rPr lang="en-US" sz="1400" i="1">
                                      <a:latin typeface="Cambria Math"/>
                                    </a:rPr>
                                    <m:t> </m:t>
                                  </m:r>
                                </m:sup>
                              </m:sSubSup>
                            </m:e>
                          </m:d>
                        </m:e>
                        <m:sub>
                          <m:r>
                            <a:rPr lang="en-US" sz="1400" i="1">
                              <a:latin typeface="Cambria Math"/>
                            </a:rPr>
                            <m:t>𝑎𝑐𝑡</m:t>
                          </m:r>
                        </m:sub>
                      </m:sSub>
                      <m:r>
                        <a:rPr lang="en-US" sz="1400" i="1">
                          <a:latin typeface="Cambria Math"/>
                        </a:rPr>
                        <m:t>=</m:t>
                      </m:r>
                      <m:sSub>
                        <m:sSubPr>
                          <m:ctrlPr>
                            <a:rPr lang="en-US" sz="1400" i="1">
                              <a:latin typeface="Cambria Math"/>
                            </a:rPr>
                          </m:ctrlPr>
                        </m:sSubPr>
                        <m:e>
                          <m:r>
                            <a:rPr lang="en-US" sz="1400" i="1">
                              <a:latin typeface="Cambria Math"/>
                            </a:rPr>
                            <m:t>𝐶</m:t>
                          </m:r>
                        </m:e>
                        <m:sub>
                          <m:r>
                            <a:rPr lang="en-US" sz="1400" i="1">
                              <a:latin typeface="Cambria Math"/>
                            </a:rPr>
                            <m:t>𝑑</m:t>
                          </m:r>
                        </m:sub>
                      </m:sSub>
                      <m:rad>
                        <m:radPr>
                          <m:degHide m:val="on"/>
                          <m:ctrlPr>
                            <a:rPr lang="en-US" sz="1400" i="1">
                              <a:latin typeface="Cambria Math"/>
                            </a:rPr>
                          </m:ctrlPr>
                        </m:radPr>
                        <m:deg/>
                        <m:e>
                          <m:r>
                            <a:rPr lang="en-US" sz="1400" i="1">
                              <a:latin typeface="Cambria Math"/>
                            </a:rPr>
                            <m:t>2</m:t>
                          </m:r>
                          <m:r>
                            <a:rPr lang="en-US" sz="1400" i="1">
                              <a:latin typeface="Cambria Math"/>
                            </a:rPr>
                            <m:t>𝑔</m:t>
                          </m:r>
                          <m:r>
                            <a:rPr lang="en-US" sz="1400" i="1">
                              <a:latin typeface="Cambria Math"/>
                            </a:rPr>
                            <m:t>∆</m:t>
                          </m:r>
                          <m:r>
                            <a:rPr lang="en-US" sz="1400" i="1">
                              <a:latin typeface="Cambria Math"/>
                            </a:rPr>
                            <m:t>h</m:t>
                          </m:r>
                        </m:e>
                      </m:rad>
                    </m:oMath>
                  </m:oMathPara>
                </a14:m>
                <a:endParaRPr lang="en-US" sz="1400" dirty="0"/>
              </a:p>
              <a:p>
                <a:pPr algn="just" rtl="0"/>
                <a:r>
                  <a:rPr lang="en-US" sz="1400" dirty="0"/>
                  <a:t>Where </a:t>
                </a:r>
                <a14:m>
                  <m:oMath xmlns:m="http://schemas.openxmlformats.org/officeDocument/2006/math">
                    <m:sSub>
                      <m:sSubPr>
                        <m:ctrlPr>
                          <a:rPr lang="en-US" sz="1400" i="1">
                            <a:latin typeface="Cambria Math"/>
                          </a:rPr>
                        </m:ctrlPr>
                      </m:sSubPr>
                      <m:e>
                        <m:r>
                          <a:rPr lang="en-US" sz="1400" i="1">
                            <a:latin typeface="Cambria Math"/>
                          </a:rPr>
                          <m:t>𝐶</m:t>
                        </m:r>
                      </m:e>
                      <m:sub>
                        <m:r>
                          <a:rPr lang="en-US" sz="1400" i="1">
                            <a:latin typeface="Cambria Math"/>
                          </a:rPr>
                          <m:t>𝑑</m:t>
                        </m:r>
                      </m:sub>
                    </m:sSub>
                  </m:oMath>
                </a14:m>
                <a:r>
                  <a:rPr lang="en-US" sz="1400" dirty="0"/>
                  <a:t> is coefficient of pitot-tube</a:t>
                </a:r>
              </a:p>
              <a:p>
                <a:pPr algn="just" rtl="0"/>
                <a:r>
                  <a:rPr lang="en-US" sz="1400" dirty="0"/>
                  <a:t> </a:t>
                </a:r>
              </a:p>
              <a:p>
                <a:pPr lvl="0" algn="just" rtl="0"/>
                <a:r>
                  <a:rPr lang="en-US" sz="1400" dirty="0"/>
                  <a:t>It is used to measure velocity in both liquids and gases.</a:t>
                </a:r>
              </a:p>
            </p:txBody>
          </p:sp>
        </mc:Choice>
        <mc:Fallback xmlns="">
          <p:sp>
            <p:nvSpPr>
              <p:cNvPr id="5" name="Rectangle 4"/>
              <p:cNvSpPr>
                <a:spLocks noRot="1" noChangeAspect="1" noMove="1" noResize="1" noEditPoints="1" noAdjustHandles="1" noChangeArrowheads="1" noChangeShapeType="1" noTextEdit="1"/>
              </p:cNvSpPr>
              <p:nvPr/>
            </p:nvSpPr>
            <p:spPr>
              <a:xfrm>
                <a:off x="737828" y="2363981"/>
                <a:ext cx="4572000" cy="3729162"/>
              </a:xfrm>
              <a:prstGeom prst="rect">
                <a:avLst/>
              </a:prstGeom>
              <a:blipFill rotWithShape="1">
                <a:blip r:embed="rId5"/>
                <a:stretch>
                  <a:fillRect l="-267" r="-533" b="-490"/>
                </a:stretch>
              </a:blipFill>
            </p:spPr>
            <p:txBody>
              <a:bodyPr/>
              <a:lstStyle/>
              <a:p>
                <a:r>
                  <a:rPr lang="ar-IQ">
                    <a:noFill/>
                  </a:rPr>
                  <a:t> </a:t>
                </a:r>
              </a:p>
            </p:txBody>
          </p:sp>
        </mc:Fallback>
      </mc:AlternateContent>
    </p:spTree>
    <p:extLst>
      <p:ext uri="{BB962C8B-B14F-4D97-AF65-F5344CB8AC3E}">
        <p14:creationId xmlns:p14="http://schemas.microsoft.com/office/powerpoint/2010/main" val="1926259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7416824" cy="369332"/>
          </a:xfrm>
          <a:prstGeom prst="rect">
            <a:avLst/>
          </a:prstGeom>
        </p:spPr>
        <p:txBody>
          <a:bodyPr wrap="square">
            <a:spAutoFit/>
          </a:bodyPr>
          <a:lstStyle/>
          <a:p>
            <a:pPr algn="l"/>
            <a:r>
              <a:rPr lang="en-US" b="1" dirty="0"/>
              <a:t>Obstruction Flowmeters: Orifice, Venturi, and Nozzle Meters</a:t>
            </a:r>
            <a:endParaRPr lang="ar-IQ" dirty="0"/>
          </a:p>
        </p:txBody>
      </p:sp>
      <p:sp>
        <p:nvSpPr>
          <p:cNvPr id="3" name="Rectangle 2"/>
          <p:cNvSpPr/>
          <p:nvPr/>
        </p:nvSpPr>
        <p:spPr>
          <a:xfrm>
            <a:off x="318456" y="832810"/>
            <a:ext cx="5045631" cy="830997"/>
          </a:xfrm>
          <a:prstGeom prst="rect">
            <a:avLst/>
          </a:prstGeom>
        </p:spPr>
        <p:txBody>
          <a:bodyPr wrap="square">
            <a:spAutoFit/>
          </a:bodyPr>
          <a:lstStyle/>
          <a:p>
            <a:pPr algn="just" rtl="0"/>
            <a:r>
              <a:rPr lang="en-US" sz="1600" dirty="0"/>
              <a:t>Consider incompressible steady flow of a fluid in a horizontal pipe of diameter </a:t>
            </a:r>
            <a:r>
              <a:rPr lang="en-US" sz="1600" i="1" dirty="0"/>
              <a:t>D </a:t>
            </a:r>
            <a:r>
              <a:rPr lang="en-US" sz="1600" dirty="0"/>
              <a:t>that is constricted to a flow area of diameter </a:t>
            </a:r>
            <a:r>
              <a:rPr lang="en-US" sz="1600" i="1" dirty="0"/>
              <a:t>d</a:t>
            </a:r>
            <a:r>
              <a:rPr lang="en-US" sz="1600" dirty="0"/>
              <a:t>, as shown in Fig.</a:t>
            </a:r>
          </a:p>
        </p:txBody>
      </p:sp>
      <p:pic>
        <p:nvPicPr>
          <p:cNvPr id="4" name="Picture 3"/>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391854" y="629980"/>
            <a:ext cx="3235289" cy="2088232"/>
          </a:xfrm>
          <a:prstGeom prst="rect">
            <a:avLst/>
          </a:prstGeom>
          <a:noFill/>
          <a:ln>
            <a:noFill/>
          </a:ln>
        </p:spPr>
      </p:pic>
      <mc:AlternateContent xmlns:mc="http://schemas.openxmlformats.org/markup-compatibility/2006" xmlns:a14="http://schemas.microsoft.com/office/drawing/2010/main">
        <mc:Choice Requires="a14">
          <p:sp>
            <p:nvSpPr>
              <p:cNvPr id="5" name="Rectangle 4"/>
              <p:cNvSpPr/>
              <p:nvPr/>
            </p:nvSpPr>
            <p:spPr>
              <a:xfrm>
                <a:off x="573019" y="1713207"/>
                <a:ext cx="4536504" cy="3661067"/>
              </a:xfrm>
              <a:prstGeom prst="rect">
                <a:avLst/>
              </a:prstGeom>
            </p:spPr>
            <p:txBody>
              <a:bodyPr wrap="square">
                <a:spAutoFit/>
              </a:bodyPr>
              <a:lstStyle/>
              <a:p>
                <a:pPr algn="just" rtl="0"/>
                <a:r>
                  <a:rPr lang="en-US" sz="1400" i="1" dirty="0"/>
                  <a:t>Mass balance</a:t>
                </a:r>
                <a:r>
                  <a:rPr lang="en-US" sz="1400" dirty="0"/>
                  <a:t>:</a:t>
                </a:r>
                <a14:m>
                  <m:oMath xmlns:m="http://schemas.openxmlformats.org/officeDocument/2006/math">
                    <m:r>
                      <a:rPr lang="en-US" sz="1400" i="1">
                        <a:latin typeface="Cambria Math"/>
                      </a:rPr>
                      <m:t>𝑄</m:t>
                    </m:r>
                    <m:r>
                      <a:rPr lang="en-US" sz="1400" i="1">
                        <a:latin typeface="Cambria Math"/>
                      </a:rPr>
                      <m:t>=</m:t>
                    </m:r>
                    <m:sSub>
                      <m:sSubPr>
                        <m:ctrlPr>
                          <a:rPr lang="en-US" sz="1400" i="1">
                            <a:latin typeface="Cambria Math"/>
                          </a:rPr>
                        </m:ctrlPr>
                      </m:sSubPr>
                      <m:e>
                        <m:r>
                          <a:rPr lang="en-US" sz="1400" i="1">
                            <a:latin typeface="Cambria Math"/>
                          </a:rPr>
                          <m:t>𝐴</m:t>
                        </m:r>
                      </m:e>
                      <m:sub>
                        <m:r>
                          <a:rPr lang="en-US" sz="1400" i="1">
                            <a:latin typeface="Cambria Math"/>
                          </a:rPr>
                          <m:t>1</m:t>
                        </m:r>
                      </m:sub>
                    </m:sSub>
                    <m:sSub>
                      <m:sSubPr>
                        <m:ctrlPr>
                          <a:rPr lang="en-US" sz="1400" i="1">
                            <a:latin typeface="Cambria Math"/>
                          </a:rPr>
                        </m:ctrlPr>
                      </m:sSubPr>
                      <m:e>
                        <m:r>
                          <a:rPr lang="en-US" sz="1400" i="1">
                            <a:latin typeface="Cambria Math"/>
                          </a:rPr>
                          <m:t>𝑢</m:t>
                        </m:r>
                      </m:e>
                      <m:sub>
                        <m:r>
                          <a:rPr lang="en-US" sz="1400" i="1">
                            <a:latin typeface="Cambria Math"/>
                          </a:rPr>
                          <m:t>1</m:t>
                        </m:r>
                      </m:sub>
                    </m:sSub>
                    <m:r>
                      <a:rPr lang="en-US" sz="1400" i="1">
                        <a:latin typeface="Cambria Math"/>
                      </a:rPr>
                      <m:t>=</m:t>
                    </m:r>
                    <m:sSub>
                      <m:sSubPr>
                        <m:ctrlPr>
                          <a:rPr lang="en-US" sz="1400" i="1">
                            <a:latin typeface="Cambria Math"/>
                          </a:rPr>
                        </m:ctrlPr>
                      </m:sSubPr>
                      <m:e>
                        <m:r>
                          <a:rPr lang="en-US" sz="1400" i="1">
                            <a:latin typeface="Cambria Math"/>
                          </a:rPr>
                          <m:t>𝐴</m:t>
                        </m:r>
                      </m:e>
                      <m:sub>
                        <m:r>
                          <a:rPr lang="en-US" sz="1400" i="1">
                            <a:latin typeface="Cambria Math"/>
                          </a:rPr>
                          <m:t>2</m:t>
                        </m:r>
                      </m:sub>
                    </m:sSub>
                    <m:sSub>
                      <m:sSubPr>
                        <m:ctrlPr>
                          <a:rPr lang="en-US" sz="1400" i="1">
                            <a:latin typeface="Cambria Math"/>
                          </a:rPr>
                        </m:ctrlPr>
                      </m:sSubPr>
                      <m:e>
                        <m:r>
                          <a:rPr lang="en-US" sz="1400" i="1">
                            <a:latin typeface="Cambria Math"/>
                          </a:rPr>
                          <m:t>𝑢</m:t>
                        </m:r>
                      </m:e>
                      <m:sub>
                        <m:r>
                          <a:rPr lang="en-US" sz="1400" i="1">
                            <a:latin typeface="Cambria Math"/>
                          </a:rPr>
                          <m:t>2</m:t>
                        </m:r>
                      </m:sub>
                    </m:sSub>
                    <m:r>
                      <a:rPr lang="en-US" sz="1400" i="1">
                        <a:latin typeface="Cambria Math"/>
                      </a:rPr>
                      <m:t>→</m:t>
                    </m:r>
                  </m:oMath>
                </a14:m>
                <a:endParaRPr lang="en-US" sz="1400" dirty="0"/>
              </a:p>
              <a:p>
                <a:pPr algn="just" rtl="0"/>
                <a14:m>
                  <m:oMathPara xmlns:m="http://schemas.openxmlformats.org/officeDocument/2006/math">
                    <m:oMathParaPr>
                      <m:jc m:val="centerGroup"/>
                    </m:oMathParaPr>
                    <m:oMath xmlns:m="http://schemas.openxmlformats.org/officeDocument/2006/math">
                      <m:sSub>
                        <m:sSubPr>
                          <m:ctrlPr>
                            <a:rPr lang="en-US" sz="1400" i="1">
                              <a:latin typeface="Cambria Math"/>
                            </a:rPr>
                          </m:ctrlPr>
                        </m:sSubPr>
                        <m:e>
                          <m:r>
                            <a:rPr lang="en-US" sz="1400" i="1">
                              <a:latin typeface="Cambria Math"/>
                            </a:rPr>
                            <m:t>𝑢</m:t>
                          </m:r>
                        </m:e>
                        <m:sub>
                          <m:r>
                            <a:rPr lang="en-US" sz="1400" i="1">
                              <a:latin typeface="Cambria Math"/>
                            </a:rPr>
                            <m:t>1</m:t>
                          </m:r>
                        </m:sub>
                      </m:sSub>
                      <m:r>
                        <a:rPr lang="en-US" sz="1400" i="1">
                          <a:latin typeface="Cambria Math"/>
                        </a:rPr>
                        <m:t>=(</m:t>
                      </m:r>
                      <m:sSub>
                        <m:sSubPr>
                          <m:ctrlPr>
                            <a:rPr lang="en-US" sz="1400" i="1">
                              <a:latin typeface="Cambria Math"/>
                            </a:rPr>
                          </m:ctrlPr>
                        </m:sSubPr>
                        <m:e>
                          <m:r>
                            <a:rPr lang="en-US" sz="1400" i="1">
                              <a:latin typeface="Cambria Math"/>
                            </a:rPr>
                            <m:t>𝐴</m:t>
                          </m:r>
                        </m:e>
                        <m:sub>
                          <m:r>
                            <a:rPr lang="en-US" sz="1400" i="1">
                              <a:latin typeface="Cambria Math"/>
                            </a:rPr>
                            <m:t>2</m:t>
                          </m:r>
                        </m:sub>
                      </m:sSub>
                      <m:r>
                        <a:rPr lang="en-US" sz="1400" i="1">
                          <a:latin typeface="Cambria Math"/>
                        </a:rPr>
                        <m:t>/</m:t>
                      </m:r>
                      <m:sSub>
                        <m:sSubPr>
                          <m:ctrlPr>
                            <a:rPr lang="en-US" sz="1400" i="1">
                              <a:latin typeface="Cambria Math"/>
                            </a:rPr>
                          </m:ctrlPr>
                        </m:sSubPr>
                        <m:e>
                          <m:r>
                            <a:rPr lang="en-US" sz="1400" i="1">
                              <a:latin typeface="Cambria Math"/>
                            </a:rPr>
                            <m:t>𝐴</m:t>
                          </m:r>
                        </m:e>
                        <m:sub>
                          <m:r>
                            <a:rPr lang="en-US" sz="1400" i="1">
                              <a:latin typeface="Cambria Math"/>
                            </a:rPr>
                            <m:t>1</m:t>
                          </m:r>
                        </m:sub>
                      </m:sSub>
                      <m:r>
                        <a:rPr lang="en-US" sz="1400" i="1">
                          <a:latin typeface="Cambria Math"/>
                        </a:rPr>
                        <m:t>)</m:t>
                      </m:r>
                      <m:sSub>
                        <m:sSubPr>
                          <m:ctrlPr>
                            <a:rPr lang="en-US" sz="1400" i="1">
                              <a:latin typeface="Cambria Math"/>
                            </a:rPr>
                          </m:ctrlPr>
                        </m:sSubPr>
                        <m:e>
                          <m:r>
                            <a:rPr lang="en-US" sz="1400" i="1">
                              <a:latin typeface="Cambria Math"/>
                            </a:rPr>
                            <m:t>𝑢</m:t>
                          </m:r>
                        </m:e>
                        <m:sub>
                          <m:r>
                            <a:rPr lang="en-US" sz="1400" i="1">
                              <a:latin typeface="Cambria Math"/>
                            </a:rPr>
                            <m:t>1</m:t>
                          </m:r>
                        </m:sub>
                      </m:sSub>
                      <m:r>
                        <a:rPr lang="en-US" sz="1400" i="1">
                          <a:latin typeface="Cambria Math"/>
                        </a:rPr>
                        <m:t>=</m:t>
                      </m:r>
                      <m:sSup>
                        <m:sSupPr>
                          <m:ctrlPr>
                            <a:rPr lang="en-US" sz="1400" i="1">
                              <a:latin typeface="Cambria Math"/>
                            </a:rPr>
                          </m:ctrlPr>
                        </m:sSupPr>
                        <m:e>
                          <m:r>
                            <a:rPr lang="en-US" sz="1400" i="1">
                              <a:latin typeface="Cambria Math"/>
                            </a:rPr>
                            <m:t>(</m:t>
                          </m:r>
                          <m:r>
                            <a:rPr lang="en-US" sz="1400" i="1">
                              <a:latin typeface="Cambria Math"/>
                            </a:rPr>
                            <m:t>𝑑</m:t>
                          </m:r>
                          <m:r>
                            <a:rPr lang="en-US" sz="1400" i="1">
                              <a:latin typeface="Cambria Math"/>
                            </a:rPr>
                            <m:t>/</m:t>
                          </m:r>
                          <m:r>
                            <a:rPr lang="en-US" sz="1400" i="1">
                              <a:latin typeface="Cambria Math"/>
                            </a:rPr>
                            <m:t>𝐷</m:t>
                          </m:r>
                          <m:r>
                            <a:rPr lang="en-US" sz="1400" i="1">
                              <a:latin typeface="Cambria Math"/>
                            </a:rPr>
                            <m:t>)</m:t>
                          </m:r>
                        </m:e>
                        <m:sup>
                          <m:r>
                            <a:rPr lang="en-US" sz="1400" i="1">
                              <a:latin typeface="Cambria Math"/>
                            </a:rPr>
                            <m:t>2</m:t>
                          </m:r>
                        </m:sup>
                      </m:sSup>
                      <m:r>
                        <a:rPr lang="en-US" sz="1400" i="1">
                          <a:latin typeface="Cambria Math"/>
                        </a:rPr>
                        <m:t> </m:t>
                      </m:r>
                      <m:sSub>
                        <m:sSubPr>
                          <m:ctrlPr>
                            <a:rPr lang="en-US" sz="1400" i="1">
                              <a:latin typeface="Cambria Math"/>
                            </a:rPr>
                          </m:ctrlPr>
                        </m:sSubPr>
                        <m:e>
                          <m:r>
                            <a:rPr lang="en-US" sz="1400" i="1">
                              <a:latin typeface="Cambria Math"/>
                            </a:rPr>
                            <m:t>𝑢</m:t>
                          </m:r>
                        </m:e>
                        <m:sub>
                          <m:r>
                            <a:rPr lang="en-US" sz="1400" i="1">
                              <a:latin typeface="Cambria Math"/>
                            </a:rPr>
                            <m:t>2</m:t>
                          </m:r>
                        </m:sub>
                      </m:sSub>
                      <m:r>
                        <a:rPr lang="en-US" sz="1400" i="1">
                          <a:latin typeface="Cambria Math"/>
                        </a:rPr>
                        <m:t> </m:t>
                      </m:r>
                    </m:oMath>
                  </m:oMathPara>
                </a14:m>
                <a:endParaRPr lang="en-US" sz="1400" dirty="0"/>
              </a:p>
              <a:p>
                <a:pPr algn="just" rtl="0"/>
                <a:r>
                  <a:rPr lang="en-US" sz="1400" i="1" dirty="0"/>
                  <a:t>Bernoulli equation (</a:t>
                </a:r>
                <a14:m>
                  <m:oMath xmlns:m="http://schemas.openxmlformats.org/officeDocument/2006/math">
                    <m:sSub>
                      <m:sSubPr>
                        <m:ctrlPr>
                          <a:rPr lang="en-US" sz="1400" i="1">
                            <a:latin typeface="Cambria Math"/>
                          </a:rPr>
                        </m:ctrlPr>
                      </m:sSubPr>
                      <m:e>
                        <m:r>
                          <a:rPr lang="en-US" sz="1400" i="1">
                            <a:latin typeface="Cambria Math"/>
                          </a:rPr>
                          <m:t>𝑧</m:t>
                        </m:r>
                      </m:e>
                      <m:sub>
                        <m:r>
                          <a:rPr lang="en-US" sz="1400" i="1">
                            <a:latin typeface="Cambria Math"/>
                          </a:rPr>
                          <m:t>1</m:t>
                        </m:r>
                      </m:sub>
                    </m:sSub>
                    <m:r>
                      <a:rPr lang="en-US" sz="1400" i="1">
                        <a:latin typeface="Cambria Math"/>
                      </a:rPr>
                      <m:t>= </m:t>
                    </m:r>
                    <m:sSub>
                      <m:sSubPr>
                        <m:ctrlPr>
                          <a:rPr lang="en-US" sz="1400" i="1">
                            <a:latin typeface="Cambria Math"/>
                          </a:rPr>
                        </m:ctrlPr>
                      </m:sSubPr>
                      <m:e>
                        <m:r>
                          <a:rPr lang="en-US" sz="1400" i="1">
                            <a:latin typeface="Cambria Math"/>
                          </a:rPr>
                          <m:t>𝑧</m:t>
                        </m:r>
                      </m:e>
                      <m:sub>
                        <m:r>
                          <a:rPr lang="en-US" sz="1400" i="1">
                            <a:latin typeface="Cambria Math"/>
                          </a:rPr>
                          <m:t>2</m:t>
                        </m:r>
                      </m:sub>
                    </m:sSub>
                  </m:oMath>
                </a14:m>
                <a:r>
                  <a:rPr lang="en-US" sz="1400" dirty="0"/>
                  <a:t>):</a:t>
                </a:r>
                <a14:m>
                  <m:oMath xmlns:m="http://schemas.openxmlformats.org/officeDocument/2006/math">
                    <m:r>
                      <a:rPr lang="en-US" sz="1400" i="1">
                        <a:latin typeface="Cambria Math"/>
                      </a:rPr>
                      <m:t> </m:t>
                    </m:r>
                    <m:f>
                      <m:fPr>
                        <m:ctrlPr>
                          <a:rPr lang="en-US" sz="1400" i="1">
                            <a:latin typeface="Cambria Math"/>
                          </a:rPr>
                        </m:ctrlPr>
                      </m:fPr>
                      <m:num>
                        <m:sSub>
                          <m:sSubPr>
                            <m:ctrlPr>
                              <a:rPr lang="en-US" sz="1400" i="1">
                                <a:latin typeface="Cambria Math"/>
                              </a:rPr>
                            </m:ctrlPr>
                          </m:sSubPr>
                          <m:e>
                            <m:r>
                              <a:rPr lang="en-US" sz="1400" i="1">
                                <a:latin typeface="Cambria Math"/>
                              </a:rPr>
                              <m:t>𝑝</m:t>
                            </m:r>
                          </m:e>
                          <m:sub>
                            <m:r>
                              <a:rPr lang="en-US" sz="1400" i="1">
                                <a:latin typeface="Cambria Math"/>
                              </a:rPr>
                              <m:t>1</m:t>
                            </m:r>
                          </m:sub>
                        </m:sSub>
                      </m:num>
                      <m:den>
                        <m:r>
                          <a:rPr lang="en-US" sz="1400" i="1">
                            <a:latin typeface="Cambria Math"/>
                          </a:rPr>
                          <m:t>𝜌</m:t>
                        </m:r>
                        <m:r>
                          <a:rPr lang="en-US" sz="1400" i="1">
                            <a:latin typeface="Cambria Math"/>
                          </a:rPr>
                          <m:t>𝑔</m:t>
                        </m:r>
                      </m:den>
                    </m:f>
                    <m:r>
                      <a:rPr lang="en-US" sz="1400" i="1">
                        <a:latin typeface="Cambria Math"/>
                      </a:rPr>
                      <m:t> + </m:t>
                    </m:r>
                    <m:f>
                      <m:fPr>
                        <m:ctrlPr>
                          <a:rPr lang="en-US" sz="1400" i="1">
                            <a:latin typeface="Cambria Math"/>
                          </a:rPr>
                        </m:ctrlPr>
                      </m:fPr>
                      <m:num>
                        <m:sSub>
                          <m:sSubPr>
                            <m:ctrlPr>
                              <a:rPr lang="en-US" sz="1400" i="1">
                                <a:latin typeface="Cambria Math"/>
                              </a:rPr>
                            </m:ctrlPr>
                          </m:sSubPr>
                          <m:e>
                            <m:sSup>
                              <m:sSupPr>
                                <m:ctrlPr>
                                  <a:rPr lang="en-US" sz="1400" i="1">
                                    <a:latin typeface="Cambria Math"/>
                                  </a:rPr>
                                </m:ctrlPr>
                              </m:sSupPr>
                              <m:e>
                                <m:sSubSup>
                                  <m:sSubSupPr>
                                    <m:ctrlPr>
                                      <a:rPr lang="en-US" sz="1400" i="1">
                                        <a:latin typeface="Cambria Math"/>
                                      </a:rPr>
                                    </m:ctrlPr>
                                  </m:sSubSupPr>
                                  <m:e>
                                    <m:r>
                                      <a:rPr lang="en-US" sz="1400" i="1">
                                        <a:latin typeface="Cambria Math"/>
                                      </a:rPr>
                                      <m:t>𝑢</m:t>
                                    </m:r>
                                  </m:e>
                                  <m:sub>
                                    <m:r>
                                      <a:rPr lang="en-US" sz="1400" i="1">
                                        <a:latin typeface="Cambria Math"/>
                                      </a:rPr>
                                      <m:t>1</m:t>
                                    </m:r>
                                  </m:sub>
                                  <m:sup>
                                    <m:r>
                                      <a:rPr lang="en-US" sz="1400" i="1">
                                        <a:latin typeface="Cambria Math"/>
                                      </a:rPr>
                                      <m:t>2</m:t>
                                    </m:r>
                                  </m:sup>
                                </m:sSubSup>
                              </m:e>
                              <m:sup>
                                <m:r>
                                  <a:rPr lang="en-US" sz="1400" i="1">
                                    <a:latin typeface="Cambria Math"/>
                                  </a:rPr>
                                  <m:t> </m:t>
                                </m:r>
                              </m:sup>
                            </m:sSup>
                          </m:e>
                          <m:sub>
                            <m:r>
                              <a:rPr lang="en-US" sz="1400" i="1">
                                <a:latin typeface="Cambria Math"/>
                              </a:rPr>
                              <m:t> </m:t>
                            </m:r>
                          </m:sub>
                        </m:sSub>
                      </m:num>
                      <m:den>
                        <m:r>
                          <a:rPr lang="en-US" sz="1400" i="1">
                            <a:latin typeface="Cambria Math"/>
                          </a:rPr>
                          <m:t>2</m:t>
                        </m:r>
                        <m:r>
                          <a:rPr lang="en-US" sz="1400" i="1">
                            <a:latin typeface="Cambria Math"/>
                          </a:rPr>
                          <m:t>𝑔</m:t>
                        </m:r>
                      </m:den>
                    </m:f>
                    <m:r>
                      <a:rPr lang="en-US" sz="1400" i="1">
                        <a:latin typeface="Cambria Math"/>
                      </a:rPr>
                      <m:t>=</m:t>
                    </m:r>
                    <m:f>
                      <m:fPr>
                        <m:ctrlPr>
                          <a:rPr lang="en-US" sz="1400" i="1">
                            <a:latin typeface="Cambria Math"/>
                          </a:rPr>
                        </m:ctrlPr>
                      </m:fPr>
                      <m:num>
                        <m:sSub>
                          <m:sSubPr>
                            <m:ctrlPr>
                              <a:rPr lang="en-US" sz="1400" i="1">
                                <a:latin typeface="Cambria Math"/>
                              </a:rPr>
                            </m:ctrlPr>
                          </m:sSubPr>
                          <m:e>
                            <m:r>
                              <a:rPr lang="en-US" sz="1400" i="1">
                                <a:latin typeface="Cambria Math"/>
                              </a:rPr>
                              <m:t>𝑝</m:t>
                            </m:r>
                          </m:e>
                          <m:sub>
                            <m:r>
                              <a:rPr lang="en-US" sz="1400" i="1">
                                <a:latin typeface="Cambria Math"/>
                              </a:rPr>
                              <m:t>2</m:t>
                            </m:r>
                          </m:sub>
                        </m:sSub>
                      </m:num>
                      <m:den>
                        <m:r>
                          <a:rPr lang="en-US" sz="1400" i="1">
                            <a:latin typeface="Cambria Math"/>
                          </a:rPr>
                          <m:t>𝜌</m:t>
                        </m:r>
                        <m:r>
                          <a:rPr lang="en-US" sz="1400" i="1">
                            <a:latin typeface="Cambria Math"/>
                          </a:rPr>
                          <m:t>𝑔</m:t>
                        </m:r>
                      </m:den>
                    </m:f>
                    <m:r>
                      <a:rPr lang="en-US" sz="1400" i="1">
                        <a:latin typeface="Cambria Math"/>
                      </a:rPr>
                      <m:t> + </m:t>
                    </m:r>
                    <m:f>
                      <m:fPr>
                        <m:ctrlPr>
                          <a:rPr lang="en-US" sz="1400" i="1">
                            <a:latin typeface="Cambria Math"/>
                          </a:rPr>
                        </m:ctrlPr>
                      </m:fPr>
                      <m:num>
                        <m:sSubSup>
                          <m:sSubSupPr>
                            <m:ctrlPr>
                              <a:rPr lang="en-US" sz="1400" i="1">
                                <a:latin typeface="Cambria Math"/>
                              </a:rPr>
                            </m:ctrlPr>
                          </m:sSubSupPr>
                          <m:e>
                            <m:r>
                              <a:rPr lang="en-US" sz="1400" i="1">
                                <a:latin typeface="Cambria Math"/>
                              </a:rPr>
                              <m:t>𝑢</m:t>
                            </m:r>
                          </m:e>
                          <m:sub>
                            <m:r>
                              <a:rPr lang="en-US" sz="1400" i="1">
                                <a:latin typeface="Cambria Math"/>
                              </a:rPr>
                              <m:t>2</m:t>
                            </m:r>
                          </m:sub>
                          <m:sup>
                            <m:r>
                              <a:rPr lang="en-US" sz="1400" i="1">
                                <a:latin typeface="Cambria Math"/>
                              </a:rPr>
                              <m:t>2</m:t>
                            </m:r>
                          </m:sup>
                        </m:sSubSup>
                      </m:num>
                      <m:den>
                        <m:r>
                          <a:rPr lang="en-US" sz="1400" i="1">
                            <a:latin typeface="Cambria Math"/>
                          </a:rPr>
                          <m:t>2</m:t>
                        </m:r>
                        <m:r>
                          <a:rPr lang="en-US" sz="1400" i="1">
                            <a:latin typeface="Cambria Math"/>
                          </a:rPr>
                          <m:t>𝑔</m:t>
                        </m:r>
                      </m:den>
                    </m:f>
                  </m:oMath>
                </a14:m>
                <a:endParaRPr lang="en-US" sz="1400" dirty="0"/>
              </a:p>
              <a:p>
                <a:pPr algn="just" rtl="0"/>
                <a:r>
                  <a:rPr lang="en-US" sz="1400" dirty="0"/>
                  <a:t>Combining the above </a:t>
                </a:r>
                <a:r>
                  <a:rPr lang="en-US" sz="1400" dirty="0" err="1"/>
                  <a:t>Eqs</a:t>
                </a:r>
                <a:r>
                  <a:rPr lang="en-US" sz="1400" dirty="0"/>
                  <a:t>. and solving for velocity </a:t>
                </a:r>
                <a14:m>
                  <m:oMath xmlns:m="http://schemas.openxmlformats.org/officeDocument/2006/math">
                    <m:sSub>
                      <m:sSubPr>
                        <m:ctrlPr>
                          <a:rPr lang="en-US" sz="1400" i="1">
                            <a:latin typeface="Cambria Math"/>
                          </a:rPr>
                        </m:ctrlPr>
                      </m:sSubPr>
                      <m:e>
                        <m:r>
                          <a:rPr lang="en-US" sz="1400" i="1">
                            <a:latin typeface="Cambria Math"/>
                          </a:rPr>
                          <m:t>𝑢</m:t>
                        </m:r>
                      </m:e>
                      <m:sub>
                        <m:r>
                          <a:rPr lang="en-US" sz="1400" i="1">
                            <a:latin typeface="Cambria Math"/>
                          </a:rPr>
                          <m:t>2</m:t>
                        </m:r>
                      </m:sub>
                    </m:sSub>
                  </m:oMath>
                </a14:m>
                <a:r>
                  <a:rPr lang="en-US" sz="1400" dirty="0"/>
                  <a:t> gives</a:t>
                </a:r>
              </a:p>
              <a:p>
                <a:pPr algn="just" rtl="0"/>
                <a14:m>
                  <m:oMathPara xmlns:m="http://schemas.openxmlformats.org/officeDocument/2006/math">
                    <m:oMathParaPr>
                      <m:jc m:val="centerGroup"/>
                    </m:oMathParaPr>
                    <m:oMath xmlns:m="http://schemas.openxmlformats.org/officeDocument/2006/math">
                      <m:sSubSup>
                        <m:sSubSupPr>
                          <m:ctrlPr>
                            <a:rPr lang="en-US" sz="1400" i="1">
                              <a:latin typeface="Cambria Math"/>
                            </a:rPr>
                          </m:ctrlPr>
                        </m:sSubSupPr>
                        <m:e>
                          <m:r>
                            <a:rPr lang="en-US" sz="1400" i="1">
                              <a:latin typeface="Cambria Math"/>
                            </a:rPr>
                            <m:t>𝑢</m:t>
                          </m:r>
                        </m:e>
                        <m:sub>
                          <m:r>
                            <a:rPr lang="en-US" sz="1400" i="1">
                              <a:latin typeface="Cambria Math"/>
                            </a:rPr>
                            <m:t>2</m:t>
                          </m:r>
                        </m:sub>
                        <m:sup>
                          <m:r>
                            <a:rPr lang="en-US" sz="1400" i="1">
                              <a:latin typeface="Cambria Math"/>
                            </a:rPr>
                            <m:t>2</m:t>
                          </m:r>
                        </m:sup>
                      </m:sSubSup>
                      <m:r>
                        <a:rPr lang="en-US" sz="1400" i="1">
                          <a:latin typeface="Cambria Math"/>
                        </a:rPr>
                        <m:t>=</m:t>
                      </m:r>
                      <m:d>
                        <m:dPr>
                          <m:ctrlPr>
                            <a:rPr lang="en-US" sz="1400" i="1">
                              <a:latin typeface="Cambria Math"/>
                            </a:rPr>
                          </m:ctrlPr>
                        </m:dPr>
                        <m:e>
                          <m:f>
                            <m:fPr>
                              <m:ctrlPr>
                                <a:rPr lang="en-US" sz="1400" i="1">
                                  <a:latin typeface="Cambria Math"/>
                                </a:rPr>
                              </m:ctrlPr>
                            </m:fPr>
                            <m:num>
                              <m:sSub>
                                <m:sSubPr>
                                  <m:ctrlPr>
                                    <a:rPr lang="en-US" sz="1400" i="1">
                                      <a:latin typeface="Cambria Math"/>
                                    </a:rPr>
                                  </m:ctrlPr>
                                </m:sSubPr>
                                <m:e>
                                  <m:r>
                                    <a:rPr lang="en-US" sz="1400" i="1">
                                      <a:latin typeface="Cambria Math"/>
                                    </a:rPr>
                                    <m:t>𝑝</m:t>
                                  </m:r>
                                </m:e>
                                <m:sub>
                                  <m:r>
                                    <a:rPr lang="en-US" sz="1400" i="1">
                                      <a:latin typeface="Cambria Math"/>
                                    </a:rPr>
                                    <m:t>1</m:t>
                                  </m:r>
                                </m:sub>
                              </m:sSub>
                              <m:r>
                                <a:rPr lang="en-US" sz="1400" i="1">
                                  <a:latin typeface="Cambria Math"/>
                                </a:rPr>
                                <m:t>−</m:t>
                              </m:r>
                              <m:sSub>
                                <m:sSubPr>
                                  <m:ctrlPr>
                                    <a:rPr lang="en-US" sz="1400" i="1">
                                      <a:latin typeface="Cambria Math"/>
                                    </a:rPr>
                                  </m:ctrlPr>
                                </m:sSubPr>
                                <m:e>
                                  <m:r>
                                    <a:rPr lang="en-US" sz="1400" i="1">
                                      <a:latin typeface="Cambria Math"/>
                                    </a:rPr>
                                    <m:t>𝑝</m:t>
                                  </m:r>
                                </m:e>
                                <m:sub>
                                  <m:r>
                                    <a:rPr lang="en-US" sz="1400" i="1">
                                      <a:latin typeface="Cambria Math"/>
                                    </a:rPr>
                                    <m:t>2</m:t>
                                  </m:r>
                                </m:sub>
                              </m:sSub>
                            </m:num>
                            <m:den>
                              <m:r>
                                <a:rPr lang="en-US" sz="1400" i="1">
                                  <a:latin typeface="Cambria Math"/>
                                </a:rPr>
                                <m:t>𝜌</m:t>
                              </m:r>
                              <m:r>
                                <a:rPr lang="en-US" sz="1400" i="1">
                                  <a:latin typeface="Cambria Math"/>
                                </a:rPr>
                                <m:t>𝑔</m:t>
                              </m:r>
                            </m:den>
                          </m:f>
                          <m:r>
                            <a:rPr lang="en-US" sz="1400" i="1">
                              <a:latin typeface="Cambria Math"/>
                            </a:rPr>
                            <m:t>+</m:t>
                          </m:r>
                          <m:f>
                            <m:fPr>
                              <m:ctrlPr>
                                <a:rPr lang="en-US" sz="1400" i="1">
                                  <a:latin typeface="Cambria Math"/>
                                </a:rPr>
                              </m:ctrlPr>
                            </m:fPr>
                            <m:num>
                              <m:sSub>
                                <m:sSubPr>
                                  <m:ctrlPr>
                                    <a:rPr lang="en-US" sz="1400" i="1">
                                      <a:latin typeface="Cambria Math"/>
                                    </a:rPr>
                                  </m:ctrlPr>
                                </m:sSubPr>
                                <m:e>
                                  <m:sSup>
                                    <m:sSupPr>
                                      <m:ctrlPr>
                                        <a:rPr lang="en-US" sz="1400" i="1">
                                          <a:latin typeface="Cambria Math"/>
                                        </a:rPr>
                                      </m:ctrlPr>
                                    </m:sSupPr>
                                    <m:e>
                                      <m:sSubSup>
                                        <m:sSubSupPr>
                                          <m:ctrlPr>
                                            <a:rPr lang="en-US" sz="1400" i="1">
                                              <a:latin typeface="Cambria Math"/>
                                            </a:rPr>
                                          </m:ctrlPr>
                                        </m:sSubSupPr>
                                        <m:e>
                                          <m:r>
                                            <a:rPr lang="en-US" sz="1400" i="1">
                                              <a:latin typeface="Cambria Math"/>
                                            </a:rPr>
                                            <m:t>𝑢</m:t>
                                          </m:r>
                                        </m:e>
                                        <m:sub>
                                          <m:r>
                                            <a:rPr lang="en-US" sz="1400" i="1">
                                              <a:latin typeface="Cambria Math"/>
                                            </a:rPr>
                                            <m:t>1</m:t>
                                          </m:r>
                                        </m:sub>
                                        <m:sup>
                                          <m:r>
                                            <a:rPr lang="en-US" sz="1400" i="1">
                                              <a:latin typeface="Cambria Math"/>
                                            </a:rPr>
                                            <m:t>2</m:t>
                                          </m:r>
                                        </m:sup>
                                      </m:sSubSup>
                                    </m:e>
                                    <m:sup>
                                      <m:r>
                                        <a:rPr lang="en-US" sz="1400" i="1">
                                          <a:latin typeface="Cambria Math"/>
                                        </a:rPr>
                                        <m:t> </m:t>
                                      </m:r>
                                    </m:sup>
                                  </m:sSup>
                                </m:e>
                                <m:sub>
                                  <m:r>
                                    <a:rPr lang="en-US" sz="1400" i="1">
                                      <a:latin typeface="Cambria Math"/>
                                    </a:rPr>
                                    <m:t> </m:t>
                                  </m:r>
                                </m:sub>
                              </m:sSub>
                            </m:num>
                            <m:den>
                              <m:r>
                                <a:rPr lang="en-US" sz="1400" i="1">
                                  <a:latin typeface="Cambria Math"/>
                                </a:rPr>
                                <m:t>2</m:t>
                              </m:r>
                              <m:r>
                                <a:rPr lang="en-US" sz="1400" i="1">
                                  <a:latin typeface="Cambria Math"/>
                                </a:rPr>
                                <m:t>𝑔</m:t>
                              </m:r>
                            </m:den>
                          </m:f>
                        </m:e>
                      </m:d>
                      <m:r>
                        <a:rPr lang="en-US" sz="1400" i="1">
                          <a:latin typeface="Cambria Math"/>
                        </a:rPr>
                        <m:t>×</m:t>
                      </m:r>
                      <m:r>
                        <a:rPr lang="en-US" sz="1400" i="1">
                          <a:latin typeface="Cambria Math"/>
                        </a:rPr>
                        <m:t>2</m:t>
                      </m:r>
                      <m:r>
                        <a:rPr lang="en-US" sz="1400" i="1">
                          <a:latin typeface="Cambria Math"/>
                        </a:rPr>
                        <m:t>𝑔</m:t>
                      </m:r>
                      <m:r>
                        <a:rPr lang="en-US" sz="1400" i="1">
                          <a:latin typeface="Cambria Math"/>
                        </a:rPr>
                        <m:t> </m:t>
                      </m:r>
                    </m:oMath>
                  </m:oMathPara>
                </a14:m>
                <a:endParaRPr lang="en-US" sz="1400" dirty="0"/>
              </a:p>
              <a:p>
                <a:pPr algn="just" rtl="0"/>
                <a14:m>
                  <m:oMathPara xmlns:m="http://schemas.openxmlformats.org/officeDocument/2006/math">
                    <m:oMathParaPr>
                      <m:jc m:val="centerGroup"/>
                    </m:oMathParaPr>
                    <m:oMath xmlns:m="http://schemas.openxmlformats.org/officeDocument/2006/math">
                      <m:sSubSup>
                        <m:sSubSupPr>
                          <m:ctrlPr>
                            <a:rPr lang="en-US" sz="1400" i="1">
                              <a:latin typeface="Cambria Math"/>
                            </a:rPr>
                          </m:ctrlPr>
                        </m:sSubSupPr>
                        <m:e>
                          <m:r>
                            <a:rPr lang="en-US" sz="1400" i="1">
                              <a:latin typeface="Cambria Math"/>
                            </a:rPr>
                            <m:t>𝑢</m:t>
                          </m:r>
                        </m:e>
                        <m:sub>
                          <m:r>
                            <a:rPr lang="en-US" sz="1400" i="1">
                              <a:latin typeface="Cambria Math"/>
                            </a:rPr>
                            <m:t>2</m:t>
                          </m:r>
                        </m:sub>
                        <m:sup>
                          <m:r>
                            <a:rPr lang="en-US" sz="1400" i="1">
                              <a:latin typeface="Cambria Math"/>
                            </a:rPr>
                            <m:t>2</m:t>
                          </m:r>
                        </m:sup>
                      </m:sSubSup>
                      <m:r>
                        <a:rPr lang="en-US" sz="1400" i="1">
                          <a:latin typeface="Cambria Math"/>
                        </a:rPr>
                        <m:t>=</m:t>
                      </m:r>
                      <m:d>
                        <m:dPr>
                          <m:ctrlPr>
                            <a:rPr lang="en-US" sz="1400" i="1">
                              <a:latin typeface="Cambria Math"/>
                            </a:rPr>
                          </m:ctrlPr>
                        </m:dPr>
                        <m:e>
                          <m:f>
                            <m:fPr>
                              <m:ctrlPr>
                                <a:rPr lang="en-US" sz="1400" i="1">
                                  <a:latin typeface="Cambria Math"/>
                                </a:rPr>
                              </m:ctrlPr>
                            </m:fPr>
                            <m:num>
                              <m:sSub>
                                <m:sSubPr>
                                  <m:ctrlPr>
                                    <a:rPr lang="en-US" sz="1400" i="1">
                                      <a:latin typeface="Cambria Math"/>
                                    </a:rPr>
                                  </m:ctrlPr>
                                </m:sSubPr>
                                <m:e>
                                  <m:r>
                                    <a:rPr lang="en-US" sz="1400" i="1">
                                      <a:latin typeface="Cambria Math"/>
                                    </a:rPr>
                                    <m:t>2</m:t>
                                  </m:r>
                                  <m:r>
                                    <a:rPr lang="en-US" sz="1400" i="1">
                                      <a:latin typeface="Cambria Math"/>
                                    </a:rPr>
                                    <m:t>(</m:t>
                                  </m:r>
                                  <m:r>
                                    <a:rPr lang="en-US" sz="1400" i="1">
                                      <a:latin typeface="Cambria Math"/>
                                    </a:rPr>
                                    <m:t>𝑝</m:t>
                                  </m:r>
                                </m:e>
                                <m:sub>
                                  <m:r>
                                    <a:rPr lang="en-US" sz="1400" i="1">
                                      <a:latin typeface="Cambria Math"/>
                                    </a:rPr>
                                    <m:t>1</m:t>
                                  </m:r>
                                </m:sub>
                              </m:sSub>
                              <m:r>
                                <a:rPr lang="en-US" sz="1400" i="1">
                                  <a:latin typeface="Cambria Math"/>
                                </a:rPr>
                                <m:t>−</m:t>
                              </m:r>
                              <m:sSub>
                                <m:sSubPr>
                                  <m:ctrlPr>
                                    <a:rPr lang="en-US" sz="1400" i="1">
                                      <a:latin typeface="Cambria Math"/>
                                    </a:rPr>
                                  </m:ctrlPr>
                                </m:sSubPr>
                                <m:e>
                                  <m:r>
                                    <a:rPr lang="en-US" sz="1400" i="1">
                                      <a:latin typeface="Cambria Math"/>
                                    </a:rPr>
                                    <m:t>𝑝</m:t>
                                  </m:r>
                                </m:e>
                                <m:sub>
                                  <m:r>
                                    <a:rPr lang="en-US" sz="1400" i="1">
                                      <a:latin typeface="Cambria Math"/>
                                    </a:rPr>
                                    <m:t>2</m:t>
                                  </m:r>
                                </m:sub>
                              </m:sSub>
                              <m:r>
                                <a:rPr lang="en-US" sz="1400" i="1">
                                  <a:latin typeface="Cambria Math"/>
                                </a:rPr>
                                <m:t>)</m:t>
                              </m:r>
                            </m:num>
                            <m:den>
                              <m:r>
                                <a:rPr lang="en-US" sz="1400" i="1">
                                  <a:latin typeface="Cambria Math"/>
                                </a:rPr>
                                <m:t>𝜌</m:t>
                              </m:r>
                            </m:den>
                          </m:f>
                          <m:r>
                            <a:rPr lang="en-US" sz="1400" i="1">
                              <a:latin typeface="Cambria Math"/>
                            </a:rPr>
                            <m:t>+</m:t>
                          </m:r>
                          <m:sSub>
                            <m:sSubPr>
                              <m:ctrlPr>
                                <a:rPr lang="en-US" sz="1400" i="1">
                                  <a:latin typeface="Cambria Math"/>
                                </a:rPr>
                              </m:ctrlPr>
                            </m:sSubPr>
                            <m:e>
                              <m:sSup>
                                <m:sSupPr>
                                  <m:ctrlPr>
                                    <a:rPr lang="en-US" sz="1400" i="1">
                                      <a:latin typeface="Cambria Math"/>
                                    </a:rPr>
                                  </m:ctrlPr>
                                </m:sSupPr>
                                <m:e>
                                  <m:sSubSup>
                                    <m:sSubSupPr>
                                      <m:ctrlPr>
                                        <a:rPr lang="en-US" sz="1400" i="1">
                                          <a:latin typeface="Cambria Math"/>
                                        </a:rPr>
                                      </m:ctrlPr>
                                    </m:sSubSupPr>
                                    <m:e>
                                      <m:d>
                                        <m:dPr>
                                          <m:ctrlPr>
                                            <a:rPr lang="en-US" sz="1400" i="1">
                                              <a:latin typeface="Cambria Math"/>
                                            </a:rPr>
                                          </m:ctrlPr>
                                        </m:dPr>
                                        <m:e>
                                          <m:sSup>
                                            <m:sSupPr>
                                              <m:ctrlPr>
                                                <a:rPr lang="en-US" sz="1400" i="1">
                                                  <a:latin typeface="Cambria Math"/>
                                                </a:rPr>
                                              </m:ctrlPr>
                                            </m:sSupPr>
                                            <m:e>
                                              <m:r>
                                                <a:rPr lang="en-US" sz="1400" i="1">
                                                  <a:latin typeface="Cambria Math"/>
                                                </a:rPr>
                                                <m:t>(</m:t>
                                              </m:r>
                                              <m:r>
                                                <a:rPr lang="en-US" sz="1400" i="1">
                                                  <a:latin typeface="Cambria Math"/>
                                                </a:rPr>
                                                <m:t>𝑑</m:t>
                                              </m:r>
                                              <m:r>
                                                <a:rPr lang="en-US" sz="1400" i="1">
                                                  <a:latin typeface="Cambria Math"/>
                                                </a:rPr>
                                                <m:t>/</m:t>
                                              </m:r>
                                              <m:r>
                                                <a:rPr lang="en-US" sz="1400" i="1">
                                                  <a:latin typeface="Cambria Math"/>
                                                </a:rPr>
                                                <m:t>𝐷</m:t>
                                              </m:r>
                                              <m:r>
                                                <a:rPr lang="en-US" sz="1400" i="1">
                                                  <a:latin typeface="Cambria Math"/>
                                                </a:rPr>
                                                <m:t>)</m:t>
                                              </m:r>
                                            </m:e>
                                            <m:sup>
                                              <m:r>
                                                <a:rPr lang="en-US" sz="1400" i="1">
                                                  <a:latin typeface="Cambria Math"/>
                                                </a:rPr>
                                                <m:t>2</m:t>
                                              </m:r>
                                            </m:sup>
                                          </m:sSup>
                                          <m:r>
                                            <a:rPr lang="en-US" sz="1400" i="1">
                                              <a:latin typeface="Cambria Math"/>
                                            </a:rPr>
                                            <m:t> </m:t>
                                          </m:r>
                                          <m:sSub>
                                            <m:sSubPr>
                                              <m:ctrlPr>
                                                <a:rPr lang="en-US" sz="1400" i="1">
                                                  <a:latin typeface="Cambria Math"/>
                                                </a:rPr>
                                              </m:ctrlPr>
                                            </m:sSubPr>
                                            <m:e>
                                              <m:r>
                                                <a:rPr lang="en-US" sz="1400" i="1">
                                                  <a:latin typeface="Cambria Math"/>
                                                </a:rPr>
                                                <m:t>𝑢</m:t>
                                              </m:r>
                                            </m:e>
                                            <m:sub>
                                              <m:r>
                                                <a:rPr lang="en-US" sz="1400" i="1">
                                                  <a:latin typeface="Cambria Math"/>
                                                </a:rPr>
                                                <m:t>2</m:t>
                                              </m:r>
                                            </m:sub>
                                          </m:sSub>
                                        </m:e>
                                      </m:d>
                                    </m:e>
                                    <m:sub>
                                      <m:r>
                                        <a:rPr lang="en-US" sz="1400" i="1">
                                          <a:latin typeface="Cambria Math"/>
                                        </a:rPr>
                                        <m:t> </m:t>
                                      </m:r>
                                    </m:sub>
                                    <m:sup>
                                      <m:r>
                                        <a:rPr lang="en-US" sz="1400" i="1">
                                          <a:latin typeface="Cambria Math"/>
                                        </a:rPr>
                                        <m:t>2</m:t>
                                      </m:r>
                                    </m:sup>
                                  </m:sSubSup>
                                </m:e>
                                <m:sup>
                                  <m:r>
                                    <a:rPr lang="en-US" sz="1400" i="1">
                                      <a:latin typeface="Cambria Math"/>
                                    </a:rPr>
                                    <m:t> </m:t>
                                  </m:r>
                                </m:sup>
                              </m:sSup>
                            </m:e>
                            <m:sub>
                              <m:r>
                                <a:rPr lang="en-US" sz="1400" i="1">
                                  <a:latin typeface="Cambria Math"/>
                                </a:rPr>
                                <m:t> </m:t>
                              </m:r>
                            </m:sub>
                          </m:sSub>
                        </m:e>
                      </m:d>
                    </m:oMath>
                  </m:oMathPara>
                </a14:m>
                <a:endParaRPr lang="en-US" sz="1400" dirty="0"/>
              </a:p>
              <a:p>
                <a:pPr algn="just" rtl="0"/>
                <a14:m>
                  <m:oMathPara xmlns:m="http://schemas.openxmlformats.org/officeDocument/2006/math">
                    <m:oMathParaPr>
                      <m:jc m:val="centerGroup"/>
                    </m:oMathParaPr>
                    <m:oMath xmlns:m="http://schemas.openxmlformats.org/officeDocument/2006/math">
                      <m:sSubSup>
                        <m:sSubSupPr>
                          <m:ctrlPr>
                            <a:rPr lang="en-US" sz="1400" i="1">
                              <a:latin typeface="Cambria Math"/>
                            </a:rPr>
                          </m:ctrlPr>
                        </m:sSubSupPr>
                        <m:e>
                          <m:r>
                            <a:rPr lang="en-US" sz="1400" i="1">
                              <a:latin typeface="Cambria Math"/>
                            </a:rPr>
                            <m:t>𝑢</m:t>
                          </m:r>
                        </m:e>
                        <m:sub>
                          <m:r>
                            <a:rPr lang="en-US" sz="1400" i="1">
                              <a:latin typeface="Cambria Math"/>
                            </a:rPr>
                            <m:t>2</m:t>
                          </m:r>
                        </m:sub>
                        <m:sup>
                          <m:r>
                            <a:rPr lang="en-US" sz="1400" i="1">
                              <a:latin typeface="Cambria Math"/>
                            </a:rPr>
                            <m:t>2</m:t>
                          </m:r>
                        </m:sup>
                      </m:sSubSup>
                      <m:r>
                        <a:rPr lang="en-US" sz="1400" i="1">
                          <a:latin typeface="Cambria Math"/>
                        </a:rPr>
                        <m:t>=</m:t>
                      </m:r>
                      <m:d>
                        <m:dPr>
                          <m:ctrlPr>
                            <a:rPr lang="en-US" sz="1400" i="1">
                              <a:latin typeface="Cambria Math"/>
                            </a:rPr>
                          </m:ctrlPr>
                        </m:dPr>
                        <m:e>
                          <m:f>
                            <m:fPr>
                              <m:ctrlPr>
                                <a:rPr lang="en-US" sz="1400" i="1">
                                  <a:latin typeface="Cambria Math"/>
                                </a:rPr>
                              </m:ctrlPr>
                            </m:fPr>
                            <m:num>
                              <m:sSub>
                                <m:sSubPr>
                                  <m:ctrlPr>
                                    <a:rPr lang="en-US" sz="1400" i="1">
                                      <a:latin typeface="Cambria Math"/>
                                    </a:rPr>
                                  </m:ctrlPr>
                                </m:sSubPr>
                                <m:e>
                                  <m:r>
                                    <a:rPr lang="en-US" sz="1400" i="1">
                                      <a:latin typeface="Cambria Math"/>
                                    </a:rPr>
                                    <m:t>2</m:t>
                                  </m:r>
                                  <m:r>
                                    <a:rPr lang="en-US" sz="1400" i="1">
                                      <a:latin typeface="Cambria Math"/>
                                    </a:rPr>
                                    <m:t>(</m:t>
                                  </m:r>
                                  <m:r>
                                    <a:rPr lang="en-US" sz="1400" i="1">
                                      <a:latin typeface="Cambria Math"/>
                                    </a:rPr>
                                    <m:t>𝑝</m:t>
                                  </m:r>
                                </m:e>
                                <m:sub>
                                  <m:r>
                                    <a:rPr lang="en-US" sz="1400" i="1">
                                      <a:latin typeface="Cambria Math"/>
                                    </a:rPr>
                                    <m:t>1</m:t>
                                  </m:r>
                                </m:sub>
                              </m:sSub>
                              <m:r>
                                <a:rPr lang="en-US" sz="1400" i="1">
                                  <a:latin typeface="Cambria Math"/>
                                </a:rPr>
                                <m:t>−</m:t>
                              </m:r>
                              <m:sSub>
                                <m:sSubPr>
                                  <m:ctrlPr>
                                    <a:rPr lang="en-US" sz="1400" i="1">
                                      <a:latin typeface="Cambria Math"/>
                                    </a:rPr>
                                  </m:ctrlPr>
                                </m:sSubPr>
                                <m:e>
                                  <m:r>
                                    <a:rPr lang="en-US" sz="1400" i="1">
                                      <a:latin typeface="Cambria Math"/>
                                    </a:rPr>
                                    <m:t>𝑝</m:t>
                                  </m:r>
                                </m:e>
                                <m:sub>
                                  <m:r>
                                    <a:rPr lang="en-US" sz="1400" i="1">
                                      <a:latin typeface="Cambria Math"/>
                                    </a:rPr>
                                    <m:t>2</m:t>
                                  </m:r>
                                </m:sub>
                              </m:sSub>
                              <m:r>
                                <a:rPr lang="en-US" sz="1400" i="1">
                                  <a:latin typeface="Cambria Math"/>
                                </a:rPr>
                                <m:t>)</m:t>
                              </m:r>
                            </m:num>
                            <m:den>
                              <m:r>
                                <a:rPr lang="en-US" sz="1400" i="1">
                                  <a:latin typeface="Cambria Math"/>
                                </a:rPr>
                                <m:t>𝜌</m:t>
                              </m:r>
                            </m:den>
                          </m:f>
                          <m:r>
                            <a:rPr lang="en-US" sz="1400" i="1">
                              <a:latin typeface="Cambria Math"/>
                            </a:rPr>
                            <m:t>+</m:t>
                          </m:r>
                          <m:sSubSup>
                            <m:sSubSupPr>
                              <m:ctrlPr>
                                <a:rPr lang="en-US" sz="1400" i="1">
                                  <a:latin typeface="Cambria Math"/>
                                </a:rPr>
                              </m:ctrlPr>
                            </m:sSubSupPr>
                            <m:e>
                              <m:d>
                                <m:dPr>
                                  <m:ctrlPr>
                                    <a:rPr lang="en-US" sz="1400" i="1">
                                      <a:latin typeface="Cambria Math"/>
                                    </a:rPr>
                                  </m:ctrlPr>
                                </m:dPr>
                                <m:e>
                                  <m:sSup>
                                    <m:sSupPr>
                                      <m:ctrlPr>
                                        <a:rPr lang="en-US" sz="1400" i="1">
                                          <a:latin typeface="Cambria Math"/>
                                        </a:rPr>
                                      </m:ctrlPr>
                                    </m:sSupPr>
                                    <m:e>
                                      <m:r>
                                        <a:rPr lang="en-US" sz="1400" i="1">
                                          <a:latin typeface="Cambria Math"/>
                                        </a:rPr>
                                        <m:t>𝛽</m:t>
                                      </m:r>
                                    </m:e>
                                    <m:sup>
                                      <m:r>
                                        <a:rPr lang="en-US" sz="1400" i="1">
                                          <a:latin typeface="Cambria Math"/>
                                        </a:rPr>
                                        <m:t>4</m:t>
                                      </m:r>
                                    </m:sup>
                                  </m:sSup>
                                  <m:r>
                                    <a:rPr lang="en-US" sz="1400" i="1">
                                      <a:latin typeface="Cambria Math"/>
                                    </a:rPr>
                                    <m:t> </m:t>
                                  </m:r>
                                  <m:sSub>
                                    <m:sSubPr>
                                      <m:ctrlPr>
                                        <a:rPr lang="en-US" sz="1400" i="1">
                                          <a:latin typeface="Cambria Math"/>
                                        </a:rPr>
                                      </m:ctrlPr>
                                    </m:sSubPr>
                                    <m:e>
                                      <m:r>
                                        <a:rPr lang="en-US" sz="1400" i="1">
                                          <a:latin typeface="Cambria Math"/>
                                        </a:rPr>
                                        <m:t>𝑢</m:t>
                                      </m:r>
                                    </m:e>
                                    <m:sub>
                                      <m:r>
                                        <a:rPr lang="en-US" sz="1400" i="1">
                                          <a:latin typeface="Cambria Math"/>
                                        </a:rPr>
                                        <m:t>2</m:t>
                                      </m:r>
                                    </m:sub>
                                  </m:sSub>
                                </m:e>
                              </m:d>
                            </m:e>
                            <m:sub>
                              <m:r>
                                <a:rPr lang="en-US" sz="1400" i="1">
                                  <a:latin typeface="Cambria Math"/>
                                </a:rPr>
                                <m:t> </m:t>
                              </m:r>
                            </m:sub>
                            <m:sup>
                              <m:r>
                                <a:rPr lang="en-US" sz="1400" i="1">
                                  <a:latin typeface="Cambria Math"/>
                                </a:rPr>
                                <m:t>2</m:t>
                              </m:r>
                            </m:sup>
                          </m:sSubSup>
                        </m:e>
                      </m:d>
                    </m:oMath>
                  </m:oMathPara>
                </a14:m>
                <a:endParaRPr lang="en-US" sz="1400" dirty="0"/>
              </a:p>
              <a:p>
                <a:pPr algn="just" rtl="0"/>
                <a:r>
                  <a:rPr lang="en-US" sz="1400" i="1" dirty="0"/>
                  <a:t>Obstruction (with no loss)</a:t>
                </a:r>
                <a:r>
                  <a:rPr lang="en-US" sz="1400" dirty="0"/>
                  <a:t>:</a:t>
                </a:r>
              </a:p>
              <a:p>
                <a:pPr algn="just" rtl="0"/>
                <a14:m>
                  <m:oMathPara xmlns:m="http://schemas.openxmlformats.org/officeDocument/2006/math">
                    <m:oMathParaPr>
                      <m:jc m:val="centerGroup"/>
                    </m:oMathParaPr>
                    <m:oMath xmlns:m="http://schemas.openxmlformats.org/officeDocument/2006/math">
                      <m:sSub>
                        <m:sSubPr>
                          <m:ctrlPr>
                            <a:rPr lang="en-US" sz="1400" i="1">
                              <a:latin typeface="Cambria Math"/>
                            </a:rPr>
                          </m:ctrlPr>
                        </m:sSubPr>
                        <m:e>
                          <m:r>
                            <a:rPr lang="en-US" sz="1400" i="1">
                              <a:latin typeface="Cambria Math"/>
                            </a:rPr>
                            <m:t>𝑢</m:t>
                          </m:r>
                        </m:e>
                        <m:sub>
                          <m:r>
                            <a:rPr lang="en-US" sz="1400" i="1">
                              <a:latin typeface="Cambria Math"/>
                            </a:rPr>
                            <m:t>2</m:t>
                          </m:r>
                        </m:sub>
                      </m:sSub>
                      <m:r>
                        <a:rPr lang="en-US" sz="1400" i="1">
                          <a:latin typeface="Cambria Math"/>
                        </a:rPr>
                        <m:t>=</m:t>
                      </m:r>
                      <m:rad>
                        <m:radPr>
                          <m:degHide m:val="on"/>
                          <m:ctrlPr>
                            <a:rPr lang="en-US" sz="1400" i="1">
                              <a:latin typeface="Cambria Math"/>
                            </a:rPr>
                          </m:ctrlPr>
                        </m:radPr>
                        <m:deg/>
                        <m:e>
                          <m:f>
                            <m:fPr>
                              <m:ctrlPr>
                                <a:rPr lang="en-US" sz="1400" i="1">
                                  <a:latin typeface="Cambria Math"/>
                                </a:rPr>
                              </m:ctrlPr>
                            </m:fPr>
                            <m:num>
                              <m:r>
                                <a:rPr lang="en-US" sz="1400" i="1">
                                  <a:latin typeface="Cambria Math"/>
                                </a:rPr>
                                <m:t>2</m:t>
                              </m:r>
                              <m:r>
                                <a:rPr lang="en-US" sz="1400" i="1">
                                  <a:latin typeface="Cambria Math"/>
                                </a:rPr>
                                <m:t>(</m:t>
                              </m:r>
                              <m:sSub>
                                <m:sSubPr>
                                  <m:ctrlPr>
                                    <a:rPr lang="en-US" sz="1400" i="1">
                                      <a:latin typeface="Cambria Math"/>
                                    </a:rPr>
                                  </m:ctrlPr>
                                </m:sSubPr>
                                <m:e>
                                  <m:r>
                                    <a:rPr lang="en-US" sz="1400" i="1">
                                      <a:latin typeface="Cambria Math"/>
                                    </a:rPr>
                                    <m:t>𝑃</m:t>
                                  </m:r>
                                </m:e>
                                <m:sub>
                                  <m:r>
                                    <a:rPr lang="en-US" sz="1400" i="1">
                                      <a:latin typeface="Cambria Math"/>
                                    </a:rPr>
                                    <m:t>1</m:t>
                                  </m:r>
                                </m:sub>
                              </m:sSub>
                              <m:r>
                                <a:rPr lang="en-US" sz="1400" i="1">
                                  <a:latin typeface="Cambria Math"/>
                                </a:rPr>
                                <m:t>−</m:t>
                              </m:r>
                              <m:sSub>
                                <m:sSubPr>
                                  <m:ctrlPr>
                                    <a:rPr lang="en-US" sz="1400" i="1">
                                      <a:latin typeface="Cambria Math"/>
                                    </a:rPr>
                                  </m:ctrlPr>
                                </m:sSubPr>
                                <m:e>
                                  <m:r>
                                    <a:rPr lang="en-US" sz="1400" i="1">
                                      <a:latin typeface="Cambria Math"/>
                                    </a:rPr>
                                    <m:t>𝑃</m:t>
                                  </m:r>
                                </m:e>
                                <m:sub>
                                  <m:r>
                                    <a:rPr lang="en-US" sz="1400" i="1">
                                      <a:latin typeface="Cambria Math"/>
                                    </a:rPr>
                                    <m:t>2</m:t>
                                  </m:r>
                                </m:sub>
                              </m:sSub>
                              <m:r>
                                <a:rPr lang="en-US" sz="1400" i="1">
                                  <a:latin typeface="Cambria Math"/>
                                </a:rPr>
                                <m:t>)</m:t>
                              </m:r>
                            </m:num>
                            <m:den>
                              <m:r>
                                <a:rPr lang="en-US" sz="1400" i="1">
                                  <a:latin typeface="Cambria Math"/>
                                </a:rPr>
                                <m:t>𝜌</m:t>
                              </m:r>
                              <m:r>
                                <a:rPr lang="en-US" sz="1400" i="1">
                                  <a:latin typeface="Cambria Math"/>
                                </a:rPr>
                                <m:t>(</m:t>
                              </m:r>
                              <m:r>
                                <a:rPr lang="en-US" sz="1400" i="1">
                                  <a:latin typeface="Cambria Math"/>
                                </a:rPr>
                                <m:t>1</m:t>
                              </m:r>
                              <m:r>
                                <a:rPr lang="en-US" sz="1400" i="1">
                                  <a:latin typeface="Cambria Math"/>
                                </a:rPr>
                                <m:t>−</m:t>
                              </m:r>
                              <m:sSup>
                                <m:sSupPr>
                                  <m:ctrlPr>
                                    <a:rPr lang="en-US" sz="1400" i="1">
                                      <a:latin typeface="Cambria Math"/>
                                    </a:rPr>
                                  </m:ctrlPr>
                                </m:sSupPr>
                                <m:e>
                                  <m:r>
                                    <a:rPr lang="en-US" sz="1400" i="1">
                                      <a:latin typeface="Cambria Math"/>
                                    </a:rPr>
                                    <m:t>𝛽</m:t>
                                  </m:r>
                                </m:e>
                                <m:sup>
                                  <m:r>
                                    <a:rPr lang="en-US" sz="1400" i="1">
                                      <a:latin typeface="Cambria Math"/>
                                    </a:rPr>
                                    <m:t>4</m:t>
                                  </m:r>
                                </m:sup>
                              </m:sSup>
                              <m:r>
                                <a:rPr lang="en-US" sz="1400" i="1">
                                  <a:latin typeface="Cambria Math"/>
                                </a:rPr>
                                <m:t>)</m:t>
                              </m:r>
                            </m:den>
                          </m:f>
                        </m:e>
                      </m:rad>
                    </m:oMath>
                  </m:oMathPara>
                </a14:m>
                <a:endParaRPr lang="en-US" sz="1400" dirty="0"/>
              </a:p>
            </p:txBody>
          </p:sp>
        </mc:Choice>
        <mc:Fallback xmlns="">
          <p:sp>
            <p:nvSpPr>
              <p:cNvPr id="5" name="Rectangle 4"/>
              <p:cNvSpPr>
                <a:spLocks noRot="1" noChangeAspect="1" noMove="1" noResize="1" noEditPoints="1" noAdjustHandles="1" noChangeArrowheads="1" noChangeShapeType="1" noTextEdit="1"/>
              </p:cNvSpPr>
              <p:nvPr/>
            </p:nvSpPr>
            <p:spPr>
              <a:xfrm>
                <a:off x="573019" y="1713207"/>
                <a:ext cx="4536504" cy="3661067"/>
              </a:xfrm>
              <a:prstGeom prst="rect">
                <a:avLst/>
              </a:prstGeom>
              <a:blipFill rotWithShape="1">
                <a:blip r:embed="rId4"/>
                <a:stretch>
                  <a:fillRect l="-269" t="-333"/>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95536" y="5408626"/>
                <a:ext cx="7776864" cy="972702"/>
              </a:xfrm>
              <a:prstGeom prst="rect">
                <a:avLst/>
              </a:prstGeom>
            </p:spPr>
            <p:txBody>
              <a:bodyPr wrap="square">
                <a:spAutoFit/>
              </a:bodyPr>
              <a:lstStyle/>
              <a:p>
                <a:pPr algn="just" rtl="0"/>
                <a:r>
                  <a:rPr lang="en-US" sz="1400" dirty="0"/>
                  <a:t>Where </a:t>
                </a:r>
                <a14:m>
                  <m:oMath xmlns:m="http://schemas.openxmlformats.org/officeDocument/2006/math">
                    <m:r>
                      <a:rPr lang="en-US" sz="1400" i="1">
                        <a:latin typeface="Cambria Math"/>
                      </a:rPr>
                      <m:t>𝛽</m:t>
                    </m:r>
                  </m:oMath>
                </a14:m>
                <a:r>
                  <a:rPr lang="en-US" sz="1400" dirty="0"/>
                  <a:t> = </a:t>
                </a:r>
                <a:r>
                  <a:rPr lang="en-US" sz="1400" i="1" dirty="0"/>
                  <a:t>d</a:t>
                </a:r>
                <a:r>
                  <a:rPr lang="en-US" sz="1400" dirty="0"/>
                  <a:t>/</a:t>
                </a:r>
                <a:r>
                  <a:rPr lang="en-US" sz="1400" i="1" dirty="0"/>
                  <a:t>D </a:t>
                </a:r>
                <a:r>
                  <a:rPr lang="en-US" sz="1400" dirty="0"/>
                  <a:t>is the diameter ratio. Once </a:t>
                </a:r>
                <a14:m>
                  <m:oMath xmlns:m="http://schemas.openxmlformats.org/officeDocument/2006/math">
                    <m:sSub>
                      <m:sSubPr>
                        <m:ctrlPr>
                          <a:rPr lang="en-US" sz="1400" i="1">
                            <a:latin typeface="Cambria Math"/>
                          </a:rPr>
                        </m:ctrlPr>
                      </m:sSubPr>
                      <m:e>
                        <m:r>
                          <a:rPr lang="en-US" sz="1400" i="1">
                            <a:latin typeface="Cambria Math"/>
                          </a:rPr>
                          <m:t>𝑢</m:t>
                        </m:r>
                      </m:e>
                      <m:sub>
                        <m:r>
                          <a:rPr lang="en-US" sz="1400" i="1">
                            <a:latin typeface="Cambria Math"/>
                          </a:rPr>
                          <m:t>2</m:t>
                        </m:r>
                      </m:sub>
                    </m:sSub>
                  </m:oMath>
                </a14:m>
                <a:r>
                  <a:rPr lang="en-US" sz="1400" dirty="0"/>
                  <a:t> is known, the flow rate can be determined from </a:t>
                </a:r>
                <a14:m>
                  <m:oMath xmlns:m="http://schemas.openxmlformats.org/officeDocument/2006/math">
                    <m:sSub>
                      <m:sSubPr>
                        <m:ctrlPr>
                          <a:rPr lang="en-US" sz="1400" i="1">
                            <a:latin typeface="Cambria Math"/>
                          </a:rPr>
                        </m:ctrlPr>
                      </m:sSubPr>
                      <m:e>
                        <m:r>
                          <a:rPr lang="en-US" sz="1400" i="1">
                            <a:latin typeface="Cambria Math"/>
                          </a:rPr>
                          <m:t>𝑢</m:t>
                        </m:r>
                      </m:e>
                      <m:sub>
                        <m:r>
                          <a:rPr lang="en-US" sz="1400" i="1">
                            <a:latin typeface="Cambria Math"/>
                          </a:rPr>
                          <m:t>2</m:t>
                        </m:r>
                      </m:sub>
                    </m:sSub>
                  </m:oMath>
                </a14:m>
                <a:endParaRPr lang="en-US" sz="1400" dirty="0"/>
              </a:p>
              <a:p>
                <a:pPr algn="just" rtl="0"/>
                <a14:m>
                  <m:oMathPara xmlns:m="http://schemas.openxmlformats.org/officeDocument/2006/math">
                    <m:oMathParaPr>
                      <m:jc m:val="centerGroup"/>
                    </m:oMathParaPr>
                    <m:oMath xmlns:m="http://schemas.openxmlformats.org/officeDocument/2006/math">
                      <m:r>
                        <a:rPr lang="en-US" sz="1400" i="1">
                          <a:latin typeface="Cambria Math"/>
                        </a:rPr>
                        <m:t>𝑄</m:t>
                      </m:r>
                      <m:r>
                        <a:rPr lang="en-US" sz="1400" i="1">
                          <a:latin typeface="Cambria Math"/>
                        </a:rPr>
                        <m:t>= </m:t>
                      </m:r>
                      <m:sSub>
                        <m:sSubPr>
                          <m:ctrlPr>
                            <a:rPr lang="en-US" sz="1400" i="1">
                              <a:latin typeface="Cambria Math"/>
                            </a:rPr>
                          </m:ctrlPr>
                        </m:sSubPr>
                        <m:e>
                          <m:r>
                            <a:rPr lang="en-US" sz="1400" i="1">
                              <a:latin typeface="Cambria Math"/>
                            </a:rPr>
                            <m:t>𝐴</m:t>
                          </m:r>
                        </m:e>
                        <m:sub>
                          <m:r>
                            <a:rPr lang="en-US" sz="1400" i="1">
                              <a:latin typeface="Cambria Math"/>
                            </a:rPr>
                            <m:t>2</m:t>
                          </m:r>
                        </m:sub>
                      </m:sSub>
                      <m:sSub>
                        <m:sSubPr>
                          <m:ctrlPr>
                            <a:rPr lang="en-US" sz="1400" i="1">
                              <a:latin typeface="Cambria Math"/>
                            </a:rPr>
                          </m:ctrlPr>
                        </m:sSubPr>
                        <m:e>
                          <m:r>
                            <a:rPr lang="en-US" sz="1400" i="1">
                              <a:latin typeface="Cambria Math"/>
                            </a:rPr>
                            <m:t>𝑢</m:t>
                          </m:r>
                        </m:e>
                        <m:sub>
                          <m:r>
                            <a:rPr lang="en-US" sz="1400" i="1">
                              <a:latin typeface="Cambria Math"/>
                            </a:rPr>
                            <m:t>2</m:t>
                          </m:r>
                        </m:sub>
                      </m:sSub>
                      <m:r>
                        <a:rPr lang="en-US" sz="1400" i="1">
                          <a:latin typeface="Cambria Math"/>
                        </a:rPr>
                        <m:t>= (</m:t>
                      </m:r>
                      <m:r>
                        <a:rPr lang="en-US" sz="1400" i="1">
                          <a:latin typeface="Cambria Math"/>
                        </a:rPr>
                        <m:t>𝜋</m:t>
                      </m:r>
                      <m:sSup>
                        <m:sSupPr>
                          <m:ctrlPr>
                            <a:rPr lang="en-US" sz="1400" i="1">
                              <a:latin typeface="Cambria Math"/>
                            </a:rPr>
                          </m:ctrlPr>
                        </m:sSupPr>
                        <m:e>
                          <m:r>
                            <a:rPr lang="en-US" sz="1400" i="1">
                              <a:latin typeface="Cambria Math"/>
                            </a:rPr>
                            <m:t>𝑑</m:t>
                          </m:r>
                        </m:e>
                        <m:sup>
                          <m:r>
                            <a:rPr lang="en-US" sz="1400" i="1">
                              <a:latin typeface="Cambria Math"/>
                            </a:rPr>
                            <m:t>2</m:t>
                          </m:r>
                        </m:sup>
                      </m:sSup>
                      <m:r>
                        <a:rPr lang="en-US" sz="1400" i="1">
                          <a:latin typeface="Cambria Math"/>
                        </a:rPr>
                        <m:t>/</m:t>
                      </m:r>
                      <m:r>
                        <a:rPr lang="en-US" sz="1400" i="1">
                          <a:latin typeface="Cambria Math"/>
                        </a:rPr>
                        <m:t>4</m:t>
                      </m:r>
                      <m:r>
                        <a:rPr lang="en-US" sz="1400" i="1">
                          <a:latin typeface="Cambria Math"/>
                        </a:rPr>
                        <m:t>)</m:t>
                      </m:r>
                      <m:sSub>
                        <m:sSubPr>
                          <m:ctrlPr>
                            <a:rPr lang="en-US" sz="1400" i="1">
                              <a:latin typeface="Cambria Math"/>
                            </a:rPr>
                          </m:ctrlPr>
                        </m:sSubPr>
                        <m:e>
                          <m:r>
                            <a:rPr lang="en-US" sz="1400" i="1">
                              <a:latin typeface="Cambria Math"/>
                            </a:rPr>
                            <m:t>𝑢</m:t>
                          </m:r>
                        </m:e>
                        <m:sub>
                          <m:r>
                            <a:rPr lang="en-US" sz="1400" i="1">
                              <a:latin typeface="Cambria Math"/>
                            </a:rPr>
                            <m:t>2</m:t>
                          </m:r>
                        </m:sub>
                      </m:sSub>
                      <m:r>
                        <a:rPr lang="en-US" sz="1400" i="1">
                          <a:latin typeface="Cambria Math"/>
                        </a:rPr>
                        <m:t>.</m:t>
                      </m:r>
                    </m:oMath>
                  </m:oMathPara>
                </a14:m>
                <a:endParaRPr lang="en-US" sz="1400" dirty="0"/>
              </a:p>
              <a:p>
                <a:pPr algn="just" rtl="0"/>
                <a:r>
                  <a:rPr lang="en-US" sz="1400" dirty="0"/>
                  <a:t>Noting that the pressure drop between two points along the flow is measured easily by a differential pressure manometer, </a:t>
                </a:r>
                <a:endParaRPr lang="ar-IQ" sz="1400" dirty="0"/>
              </a:p>
            </p:txBody>
          </p:sp>
        </mc:Choice>
        <mc:Fallback xmlns="">
          <p:sp>
            <p:nvSpPr>
              <p:cNvPr id="6" name="Rectangle 5"/>
              <p:cNvSpPr>
                <a:spLocks noRot="1" noChangeAspect="1" noMove="1" noResize="1" noEditPoints="1" noAdjustHandles="1" noChangeArrowheads="1" noChangeShapeType="1" noTextEdit="1"/>
              </p:cNvSpPr>
              <p:nvPr/>
            </p:nvSpPr>
            <p:spPr>
              <a:xfrm>
                <a:off x="395536" y="5408626"/>
                <a:ext cx="7776864" cy="972702"/>
              </a:xfrm>
              <a:prstGeom prst="rect">
                <a:avLst/>
              </a:prstGeom>
              <a:blipFill rotWithShape="1">
                <a:blip r:embed="rId5"/>
                <a:stretch>
                  <a:fillRect l="-235" t="-1250" r="-235" b="-4375"/>
                </a:stretch>
              </a:blipFill>
            </p:spPr>
            <p:txBody>
              <a:bodyPr/>
              <a:lstStyle/>
              <a:p>
                <a:r>
                  <a:rPr lang="ar-IQ">
                    <a:noFill/>
                  </a:rPr>
                  <a:t> </a:t>
                </a:r>
              </a:p>
            </p:txBody>
          </p:sp>
        </mc:Fallback>
      </mc:AlternateContent>
    </p:spTree>
    <p:extLst>
      <p:ext uri="{BB962C8B-B14F-4D97-AF65-F5344CB8AC3E}">
        <p14:creationId xmlns:p14="http://schemas.microsoft.com/office/powerpoint/2010/main" val="4109775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8352928" cy="1323439"/>
          </a:xfrm>
          <a:prstGeom prst="rect">
            <a:avLst/>
          </a:prstGeom>
        </p:spPr>
        <p:txBody>
          <a:bodyPr wrap="square">
            <a:spAutoFit/>
          </a:bodyPr>
          <a:lstStyle/>
          <a:p>
            <a:pPr lvl="0" algn="just" rtl="0"/>
            <a:r>
              <a:rPr lang="en-US" sz="1600" dirty="0"/>
              <a:t>The velocity in Eq. above is obtained by assuming no loss, and thus it is the maximum velocity that can occur at the constriction site. In reality, some pressure losses due </a:t>
            </a:r>
            <a:r>
              <a:rPr lang="en-US" sz="1600" dirty="0" smtClean="0"/>
              <a:t>to:</a:t>
            </a:r>
          </a:p>
          <a:p>
            <a:pPr marL="285750" lvl="0" indent="-285750" algn="just" rtl="0">
              <a:buFont typeface="Arial" pitchFamily="34" charset="0"/>
              <a:buChar char="•"/>
            </a:pPr>
            <a:r>
              <a:rPr lang="en-US" sz="1600" dirty="0" smtClean="0"/>
              <a:t>frictional </a:t>
            </a:r>
            <a:r>
              <a:rPr lang="en-US" sz="1600" dirty="0"/>
              <a:t>effects are inevitable, and thus the actual velocity is less. </a:t>
            </a:r>
          </a:p>
          <a:p>
            <a:pPr marL="285750" lvl="0" indent="-285750" algn="just" rtl="0">
              <a:buFont typeface="Arial" pitchFamily="34" charset="0"/>
              <a:buChar char="•"/>
            </a:pPr>
            <a:r>
              <a:rPr lang="en-US" sz="1600" dirty="0" smtClean="0"/>
              <a:t>Also</a:t>
            </a:r>
            <a:r>
              <a:rPr lang="en-US" sz="1600" dirty="0"/>
              <a:t>, the fluid stream continues to contract past the obstruction, and the vena contracta </a:t>
            </a:r>
            <a:r>
              <a:rPr lang="en-US" sz="1600" dirty="0" smtClean="0"/>
              <a:t>area </a:t>
            </a:r>
            <a:r>
              <a:rPr lang="en-US" sz="1600" dirty="0"/>
              <a:t>is less than the flow area of the obstruction. </a:t>
            </a:r>
            <a:endParaRPr lang="en-US" sz="1600" dirty="0" smtClean="0"/>
          </a:p>
        </p:txBody>
      </p:sp>
      <mc:AlternateContent xmlns:mc="http://schemas.openxmlformats.org/markup-compatibility/2006" xmlns:a14="http://schemas.microsoft.com/office/drawing/2010/main">
        <mc:Choice Requires="a14">
          <p:sp>
            <p:nvSpPr>
              <p:cNvPr id="3" name="Rectangle 2"/>
              <p:cNvSpPr/>
              <p:nvPr/>
            </p:nvSpPr>
            <p:spPr>
              <a:xfrm>
                <a:off x="467544" y="3789040"/>
                <a:ext cx="8208912" cy="1332096"/>
              </a:xfrm>
              <a:prstGeom prst="rect">
                <a:avLst/>
              </a:prstGeom>
            </p:spPr>
            <p:txBody>
              <a:bodyPr wrap="square">
                <a:spAutoFit/>
              </a:bodyPr>
              <a:lstStyle/>
              <a:p>
                <a:pPr lvl="0" algn="just" rtl="0"/>
                <a:r>
                  <a:rPr lang="en-US" sz="1600" dirty="0" smtClean="0"/>
                  <a:t>Both </a:t>
                </a:r>
                <a:r>
                  <a:rPr lang="en-US" sz="1600" dirty="0"/>
                  <a:t>losses can be accounted for by incorporating a correction factor called the </a:t>
                </a:r>
                <a:r>
                  <a:rPr lang="en-US" sz="1600" b="1" dirty="0"/>
                  <a:t>discharge coefficient </a:t>
                </a:r>
                <a:r>
                  <a:rPr lang="en-US" sz="1600" b="1" i="1" dirty="0"/>
                  <a:t>Cd</a:t>
                </a:r>
                <a:r>
                  <a:rPr lang="en-US" sz="1600" i="1" dirty="0"/>
                  <a:t> </a:t>
                </a:r>
                <a:r>
                  <a:rPr lang="en-US" sz="1600" dirty="0"/>
                  <a:t>whose value (which is less than 1) is determined experimentally. Then the flow rate for obstruction flowmeters is expressed as</a:t>
                </a:r>
              </a:p>
              <a:p>
                <a:pPr algn="just" rtl="0"/>
                <a:r>
                  <a:rPr lang="en-US" sz="1600" i="1" dirty="0"/>
                  <a:t>Obstruction flowmeters</a:t>
                </a:r>
                <a:r>
                  <a:rPr lang="en-US" sz="1600" dirty="0"/>
                  <a:t>:</a:t>
                </a:r>
                <a14:m>
                  <m:oMath xmlns:m="http://schemas.openxmlformats.org/officeDocument/2006/math">
                    <m:r>
                      <a:rPr lang="en-US" sz="1600" i="1">
                        <a:latin typeface="Cambria Math"/>
                      </a:rPr>
                      <m:t> </m:t>
                    </m:r>
                    <m:sSub>
                      <m:sSubPr>
                        <m:ctrlPr>
                          <a:rPr lang="en-US" sz="1600" i="1">
                            <a:latin typeface="Cambria Math"/>
                          </a:rPr>
                        </m:ctrlPr>
                      </m:sSubPr>
                      <m:e>
                        <m:r>
                          <a:rPr lang="en-US" sz="1600" i="1">
                            <a:latin typeface="Cambria Math"/>
                          </a:rPr>
                          <m:t>𝑄</m:t>
                        </m:r>
                        <m:r>
                          <a:rPr lang="en-US" sz="1600" i="1">
                            <a:latin typeface="Cambria Math"/>
                          </a:rPr>
                          <m:t>=</m:t>
                        </m:r>
                        <m:r>
                          <a:rPr lang="en-US" sz="1600" i="1">
                            <a:latin typeface="Cambria Math"/>
                          </a:rPr>
                          <m:t>𝐴</m:t>
                        </m:r>
                      </m:e>
                      <m:sub>
                        <m:r>
                          <a:rPr lang="en-US" sz="1600" i="1">
                            <a:latin typeface="Cambria Math"/>
                          </a:rPr>
                          <m:t>2</m:t>
                        </m:r>
                      </m:sub>
                    </m:sSub>
                    <m:r>
                      <a:rPr lang="en-US" sz="1600" i="1">
                        <a:latin typeface="Cambria Math"/>
                      </a:rPr>
                      <m:t>×</m:t>
                    </m:r>
                    <m:r>
                      <a:rPr lang="en-US" sz="1600" i="1">
                        <a:latin typeface="Cambria Math"/>
                      </a:rPr>
                      <m:t>𝐶𝑑</m:t>
                    </m:r>
                    <m:r>
                      <a:rPr lang="en-US" sz="1600" i="1">
                        <a:latin typeface="Cambria Math"/>
                      </a:rPr>
                      <m:t>×</m:t>
                    </m:r>
                    <m:rad>
                      <m:radPr>
                        <m:degHide m:val="on"/>
                        <m:ctrlPr>
                          <a:rPr lang="en-US" sz="1600" i="1">
                            <a:latin typeface="Cambria Math"/>
                          </a:rPr>
                        </m:ctrlPr>
                      </m:radPr>
                      <m:deg/>
                      <m:e>
                        <m:f>
                          <m:fPr>
                            <m:ctrlPr>
                              <a:rPr lang="en-US" sz="1600" i="1">
                                <a:latin typeface="Cambria Math"/>
                              </a:rPr>
                            </m:ctrlPr>
                          </m:fPr>
                          <m:num>
                            <m:r>
                              <a:rPr lang="en-US" sz="1600" i="1">
                                <a:latin typeface="Cambria Math"/>
                              </a:rPr>
                              <m:t>2</m:t>
                            </m:r>
                            <m:r>
                              <a:rPr lang="en-US" sz="1600" i="1">
                                <a:latin typeface="Cambria Math"/>
                              </a:rPr>
                              <m:t>(</m:t>
                            </m:r>
                            <m:sSub>
                              <m:sSubPr>
                                <m:ctrlPr>
                                  <a:rPr lang="en-US" sz="1600" i="1">
                                    <a:latin typeface="Cambria Math"/>
                                  </a:rPr>
                                </m:ctrlPr>
                              </m:sSubPr>
                              <m:e>
                                <m:r>
                                  <a:rPr lang="en-US" sz="1600" i="1">
                                    <a:latin typeface="Cambria Math"/>
                                  </a:rPr>
                                  <m:t>𝑃</m:t>
                                </m:r>
                              </m:e>
                              <m:sub>
                                <m:r>
                                  <a:rPr lang="en-US" sz="1600" i="1">
                                    <a:latin typeface="Cambria Math"/>
                                  </a:rPr>
                                  <m:t>1</m:t>
                                </m:r>
                              </m:sub>
                            </m:sSub>
                            <m:r>
                              <a:rPr lang="en-US" sz="1600" i="1">
                                <a:latin typeface="Cambria Math"/>
                              </a:rPr>
                              <m:t>−</m:t>
                            </m:r>
                            <m:sSub>
                              <m:sSubPr>
                                <m:ctrlPr>
                                  <a:rPr lang="en-US" sz="1600" i="1">
                                    <a:latin typeface="Cambria Math"/>
                                  </a:rPr>
                                </m:ctrlPr>
                              </m:sSubPr>
                              <m:e>
                                <m:r>
                                  <a:rPr lang="en-US" sz="1600" i="1">
                                    <a:latin typeface="Cambria Math"/>
                                  </a:rPr>
                                  <m:t>𝑃</m:t>
                                </m:r>
                              </m:e>
                              <m:sub>
                                <m:r>
                                  <a:rPr lang="en-US" sz="1600" i="1">
                                    <a:latin typeface="Cambria Math"/>
                                  </a:rPr>
                                  <m:t>2</m:t>
                                </m:r>
                              </m:sub>
                            </m:sSub>
                            <m:r>
                              <a:rPr lang="en-US" sz="1600" i="1">
                                <a:latin typeface="Cambria Math"/>
                              </a:rPr>
                              <m:t>)</m:t>
                            </m:r>
                          </m:num>
                          <m:den>
                            <m:r>
                              <a:rPr lang="en-US" sz="1600" i="1">
                                <a:latin typeface="Cambria Math"/>
                              </a:rPr>
                              <m:t>𝜌</m:t>
                            </m:r>
                            <m:r>
                              <a:rPr lang="en-US" sz="1600" i="1">
                                <a:latin typeface="Cambria Math"/>
                              </a:rPr>
                              <m:t>(</m:t>
                            </m:r>
                            <m:r>
                              <a:rPr lang="en-US" sz="1600" i="1">
                                <a:latin typeface="Cambria Math"/>
                              </a:rPr>
                              <m:t>1</m:t>
                            </m:r>
                            <m:r>
                              <a:rPr lang="en-US" sz="1600" i="1">
                                <a:latin typeface="Cambria Math"/>
                              </a:rPr>
                              <m:t>−</m:t>
                            </m:r>
                            <m:sSup>
                              <m:sSupPr>
                                <m:ctrlPr>
                                  <a:rPr lang="en-US" sz="1600" i="1">
                                    <a:latin typeface="Cambria Math"/>
                                  </a:rPr>
                                </m:ctrlPr>
                              </m:sSupPr>
                              <m:e>
                                <m:r>
                                  <a:rPr lang="en-US" sz="1600" i="1">
                                    <a:latin typeface="Cambria Math"/>
                                  </a:rPr>
                                  <m:t>𝛽</m:t>
                                </m:r>
                              </m:e>
                              <m:sup>
                                <m:r>
                                  <a:rPr lang="en-US" sz="1600" i="1">
                                    <a:latin typeface="Cambria Math"/>
                                  </a:rPr>
                                  <m:t>4</m:t>
                                </m:r>
                              </m:sup>
                            </m:sSup>
                            <m:r>
                              <a:rPr lang="en-US" sz="1600" i="1">
                                <a:latin typeface="Cambria Math"/>
                              </a:rPr>
                              <m:t>)</m:t>
                            </m:r>
                          </m:den>
                        </m:f>
                      </m:e>
                    </m:rad>
                  </m:oMath>
                </a14:m>
                <a:endParaRPr lang="en-US" sz="1600" dirty="0"/>
              </a:p>
            </p:txBody>
          </p:sp>
        </mc:Choice>
        <mc:Fallback xmlns="">
          <p:sp>
            <p:nvSpPr>
              <p:cNvPr id="3" name="Rectangle 2"/>
              <p:cNvSpPr>
                <a:spLocks noRot="1" noChangeAspect="1" noMove="1" noResize="1" noEditPoints="1" noAdjustHandles="1" noChangeArrowheads="1" noChangeShapeType="1" noTextEdit="1"/>
              </p:cNvSpPr>
              <p:nvPr/>
            </p:nvSpPr>
            <p:spPr>
              <a:xfrm>
                <a:off x="467544" y="3789040"/>
                <a:ext cx="8208912" cy="1332096"/>
              </a:xfrm>
              <a:prstGeom prst="rect">
                <a:avLst/>
              </a:prstGeom>
              <a:blipFill rotWithShape="1">
                <a:blip r:embed="rId2"/>
                <a:stretch>
                  <a:fillRect l="-446" t="-1376" r="-371"/>
                </a:stretch>
              </a:blipFill>
            </p:spPr>
            <p:txBody>
              <a:bodyPr/>
              <a:lstStyle/>
              <a:p>
                <a:r>
                  <a:rPr lang="ar-IQ">
                    <a:noFill/>
                  </a:rPr>
                  <a:t> </a:t>
                </a:r>
              </a:p>
            </p:txBody>
          </p:sp>
        </mc:Fallback>
      </mc:AlternateContent>
      <p:pic>
        <p:nvPicPr>
          <p:cNvPr id="4" name="Picture 3"/>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411760" y="1844824"/>
            <a:ext cx="3888432" cy="1680500"/>
          </a:xfrm>
          <a:prstGeom prst="rect">
            <a:avLst/>
          </a:prstGeom>
          <a:ln>
            <a:solidFill>
              <a:schemeClr val="tx1"/>
            </a:solidFill>
          </a:ln>
        </p:spPr>
      </p:pic>
      <p:sp>
        <p:nvSpPr>
          <p:cNvPr id="5" name="Rectangle 4"/>
          <p:cNvSpPr/>
          <p:nvPr/>
        </p:nvSpPr>
        <p:spPr>
          <a:xfrm>
            <a:off x="395536" y="5121136"/>
            <a:ext cx="8064896" cy="1077218"/>
          </a:xfrm>
          <a:prstGeom prst="rect">
            <a:avLst/>
          </a:prstGeom>
          <a:ln>
            <a:solidFill>
              <a:schemeClr val="bg1"/>
            </a:solidFill>
          </a:ln>
        </p:spPr>
        <p:txBody>
          <a:bodyPr wrap="square">
            <a:spAutoFit/>
          </a:bodyPr>
          <a:lstStyle/>
          <a:p>
            <a:pPr algn="just" rtl="0"/>
            <a:r>
              <a:rPr lang="en-US" sz="1600" dirty="0" smtClean="0">
                <a:solidFill>
                  <a:schemeClr val="accent1">
                    <a:lumMod val="75000"/>
                  </a:schemeClr>
                </a:solidFill>
              </a:rPr>
              <a:t>The </a:t>
            </a:r>
            <a:r>
              <a:rPr lang="en-US" sz="1600" dirty="0">
                <a:solidFill>
                  <a:schemeClr val="accent1">
                    <a:lumMod val="75000"/>
                  </a:schemeClr>
                </a:solidFill>
              </a:rPr>
              <a:t>value of </a:t>
            </a:r>
            <a:r>
              <a:rPr lang="en-US" sz="1600" i="1" dirty="0">
                <a:solidFill>
                  <a:schemeClr val="accent1">
                    <a:lumMod val="75000"/>
                  </a:schemeClr>
                </a:solidFill>
              </a:rPr>
              <a:t>Cd </a:t>
            </a:r>
            <a:r>
              <a:rPr lang="en-US" sz="1600" dirty="0">
                <a:solidFill>
                  <a:schemeClr val="accent1">
                    <a:lumMod val="75000"/>
                  </a:schemeClr>
                </a:solidFill>
              </a:rPr>
              <a:t>can be taken to be 0.96 for flow nozzles and 0.61 for orifices.</a:t>
            </a:r>
          </a:p>
          <a:p>
            <a:pPr algn="just" rtl="0"/>
            <a:r>
              <a:rPr lang="en-US" sz="1600" dirty="0">
                <a:solidFill>
                  <a:schemeClr val="accent1">
                    <a:lumMod val="75000"/>
                  </a:schemeClr>
                </a:solidFill>
              </a:rPr>
              <a:t>Owing to its streamlined design, the discharge coefficients of Venturi meters are very high, ranging between 0.95 and 0.99 in the absence of specific data, we can take </a:t>
            </a:r>
            <a:r>
              <a:rPr lang="en-US" sz="1600" i="1" dirty="0">
                <a:solidFill>
                  <a:schemeClr val="accent1">
                    <a:lumMod val="75000"/>
                  </a:schemeClr>
                </a:solidFill>
              </a:rPr>
              <a:t>Cd </a:t>
            </a:r>
            <a:r>
              <a:rPr lang="en-US" sz="1600" dirty="0">
                <a:solidFill>
                  <a:schemeClr val="accent1">
                    <a:lumMod val="75000"/>
                  </a:schemeClr>
                </a:solidFill>
              </a:rPr>
              <a:t>= 0.98 for Venturi meters.</a:t>
            </a:r>
          </a:p>
        </p:txBody>
      </p:sp>
    </p:spTree>
    <p:extLst>
      <p:ext uri="{BB962C8B-B14F-4D97-AF65-F5344CB8AC3E}">
        <p14:creationId xmlns:p14="http://schemas.microsoft.com/office/powerpoint/2010/main" val="2697836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27584" y="3933056"/>
            <a:ext cx="7704856" cy="2304256"/>
          </a:xfrm>
          <a:prstGeom prst="rect">
            <a:avLst/>
          </a:prstGeom>
          <a:noFill/>
          <a:ln>
            <a:solidFill>
              <a:schemeClr val="tx1"/>
            </a:solidFill>
          </a:ln>
        </p:spPr>
      </p:pic>
      <p:sp>
        <p:nvSpPr>
          <p:cNvPr id="3" name="Rectangle 2"/>
          <p:cNvSpPr/>
          <p:nvPr/>
        </p:nvSpPr>
        <p:spPr>
          <a:xfrm>
            <a:off x="683568" y="116632"/>
            <a:ext cx="7560840" cy="3785652"/>
          </a:xfrm>
          <a:prstGeom prst="rect">
            <a:avLst/>
          </a:prstGeom>
        </p:spPr>
        <p:txBody>
          <a:bodyPr wrap="square">
            <a:spAutoFit/>
          </a:bodyPr>
          <a:lstStyle/>
          <a:p>
            <a:pPr lvl="0" algn="ctr" rtl="0"/>
            <a:r>
              <a:rPr lang="en-US" sz="1600" b="1" dirty="0" smtClean="0"/>
              <a:t>Comparison</a:t>
            </a:r>
            <a:r>
              <a:rPr lang="en-US" sz="1600" dirty="0" smtClean="0"/>
              <a:t> </a:t>
            </a:r>
          </a:p>
          <a:p>
            <a:pPr lvl="0" algn="just" rtl="0"/>
            <a:endParaRPr lang="en-US" sz="1600" dirty="0" smtClean="0"/>
          </a:p>
          <a:p>
            <a:pPr marL="285750" lvl="0" indent="-285750" algn="just" rtl="0">
              <a:buFont typeface="Arial" pitchFamily="34" charset="0"/>
              <a:buChar char="•"/>
            </a:pPr>
            <a:r>
              <a:rPr lang="en-US" sz="1600" dirty="0" smtClean="0"/>
              <a:t>The </a:t>
            </a:r>
            <a:r>
              <a:rPr lang="en-US" sz="1600" dirty="0"/>
              <a:t>orifice meter has the simplest design and it occupies minimal space as it consists of a plate with a hole in the middle, but the sudden change in the flow area in orifice meters causes considerable swirl and thus significant head loss or permanent pressure loss. </a:t>
            </a:r>
          </a:p>
          <a:p>
            <a:pPr marL="285750" lvl="0" indent="-285750" algn="just" rtl="0">
              <a:buFont typeface="Arial" pitchFamily="34" charset="0"/>
              <a:buChar char="•"/>
            </a:pPr>
            <a:r>
              <a:rPr lang="en-US" sz="1600" dirty="0"/>
              <a:t>In nozzle meters, the plate is replaced by a nozzle, and thus the flow in the nozzle is streamlined. As a result, the vena contracta is practically eliminated and the head loss is smaller. However, flow nozzle meters are more expensive than orifice meters.</a:t>
            </a:r>
          </a:p>
          <a:p>
            <a:pPr marL="285750" lvl="0" indent="-285750" algn="just" rtl="0">
              <a:buFont typeface="Arial" pitchFamily="34" charset="0"/>
              <a:buChar char="•"/>
            </a:pPr>
            <a:r>
              <a:rPr lang="en-US" sz="1600" dirty="0"/>
              <a:t>The Venturi meter, is the most accurate flowmeter in this group, but it is also the most expensive. Its gradual contraction and expansion prevent flow separation and swirling, and it suffers only frictional losses on the inner wall surfaces. Venturi meters cause very low head losses, and thus, they should be preferred for applications that cannot allow large pressure drops.</a:t>
            </a:r>
          </a:p>
        </p:txBody>
      </p:sp>
    </p:spTree>
    <p:extLst>
      <p:ext uri="{BB962C8B-B14F-4D97-AF65-F5344CB8AC3E}">
        <p14:creationId xmlns:p14="http://schemas.microsoft.com/office/powerpoint/2010/main" val="807212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91191"/>
            <a:ext cx="7992888" cy="1815882"/>
          </a:xfrm>
          <a:prstGeom prst="rect">
            <a:avLst/>
          </a:prstGeom>
        </p:spPr>
        <p:txBody>
          <a:bodyPr wrap="square">
            <a:spAutoFit/>
          </a:bodyPr>
          <a:lstStyle/>
          <a:p>
            <a:pPr algn="l" rtl="0"/>
            <a:r>
              <a:rPr lang="en-US" sz="1600" b="1" dirty="0"/>
              <a:t>Venturimeter</a:t>
            </a:r>
            <a:r>
              <a:rPr lang="en-US" sz="1600" dirty="0"/>
              <a:t> </a:t>
            </a:r>
          </a:p>
          <a:p>
            <a:pPr algn="l" rtl="0"/>
            <a:r>
              <a:rPr lang="en-US" sz="1600" dirty="0"/>
              <a:t>A Venturimeter is a device used for measuring the rate of a flow of a fluid flowing through a pipe. It consists of three parts:</a:t>
            </a:r>
          </a:p>
          <a:p>
            <a:pPr algn="l" rtl="0"/>
            <a:r>
              <a:rPr lang="en-US" sz="1600" dirty="0"/>
              <a:t>(i) A short converging part, (ii) Throat, and (iii) Diverging part. It is based on the Principle of Bernoulli's equation.</a:t>
            </a:r>
          </a:p>
          <a:p>
            <a:pPr algn="l" rtl="0"/>
            <a:r>
              <a:rPr lang="en-US" sz="1600" dirty="0"/>
              <a:t>Consider a Venturimeter fitted in a horizontal pipe through which a fluid is flowing (say water), as shown in the fig.</a:t>
            </a:r>
          </a:p>
        </p:txBody>
      </p:sp>
      <p:pic>
        <p:nvPicPr>
          <p:cNvPr id="3" name="Picture 2"/>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860032" y="2107072"/>
            <a:ext cx="3816424" cy="2330039"/>
          </a:xfrm>
          <a:prstGeom prst="rect">
            <a:avLst/>
          </a:prstGeom>
          <a:noFill/>
          <a:ln>
            <a:noFill/>
          </a:ln>
        </p:spPr>
      </p:pic>
      <mc:AlternateContent xmlns:mc="http://schemas.openxmlformats.org/markup-compatibility/2006" xmlns:a14="http://schemas.microsoft.com/office/drawing/2010/main">
        <mc:Choice Requires="a14">
          <p:sp>
            <p:nvSpPr>
              <p:cNvPr id="4" name="Rectangle 3"/>
              <p:cNvSpPr/>
              <p:nvPr/>
            </p:nvSpPr>
            <p:spPr>
              <a:xfrm>
                <a:off x="501643" y="2192082"/>
                <a:ext cx="4572000" cy="1978619"/>
              </a:xfrm>
              <a:prstGeom prst="rect">
                <a:avLst/>
              </a:prstGeom>
            </p:spPr>
            <p:txBody>
              <a:bodyPr>
                <a:spAutoFit/>
              </a:bodyPr>
              <a:lstStyle/>
              <a:p>
                <a:pPr algn="just" rtl="0"/>
                <a14:m>
                  <m:oMathPara xmlns:m="http://schemas.openxmlformats.org/officeDocument/2006/math">
                    <m:oMathParaPr>
                      <m:jc m:val="centerGroup"/>
                    </m:oMathParaPr>
                    <m:oMath xmlns:m="http://schemas.openxmlformats.org/officeDocument/2006/math">
                      <m:f>
                        <m:fPr>
                          <m:ctrlPr>
                            <a:rPr lang="en-US" sz="1400" i="1">
                              <a:latin typeface="Cambria Math"/>
                            </a:rPr>
                          </m:ctrlPr>
                        </m:fPr>
                        <m:num>
                          <m:sSub>
                            <m:sSubPr>
                              <m:ctrlPr>
                                <a:rPr lang="en-US" sz="1400" i="1">
                                  <a:latin typeface="Cambria Math"/>
                                </a:rPr>
                              </m:ctrlPr>
                            </m:sSubPr>
                            <m:e>
                              <m:r>
                                <a:rPr lang="en-US" sz="1400" i="1">
                                  <a:latin typeface="Cambria Math"/>
                                </a:rPr>
                                <m:t>𝑝</m:t>
                              </m:r>
                            </m:e>
                            <m:sub>
                              <m:r>
                                <a:rPr lang="en-US" sz="1400" i="1">
                                  <a:latin typeface="Cambria Math"/>
                                </a:rPr>
                                <m:t>1</m:t>
                              </m:r>
                            </m:sub>
                          </m:sSub>
                        </m:num>
                        <m:den>
                          <m:r>
                            <a:rPr lang="en-US" sz="1400" i="1">
                              <a:latin typeface="Cambria Math"/>
                            </a:rPr>
                            <m:t>𝑤</m:t>
                          </m:r>
                        </m:den>
                      </m:f>
                      <m:r>
                        <a:rPr lang="en-US" sz="1400" i="1">
                          <a:latin typeface="Cambria Math"/>
                        </a:rPr>
                        <m:t> + </m:t>
                      </m:r>
                      <m:f>
                        <m:fPr>
                          <m:ctrlPr>
                            <a:rPr lang="en-US" sz="1400" i="1">
                              <a:latin typeface="Cambria Math"/>
                            </a:rPr>
                          </m:ctrlPr>
                        </m:fPr>
                        <m:num>
                          <m:sSub>
                            <m:sSubPr>
                              <m:ctrlPr>
                                <a:rPr lang="en-US" sz="1400" i="1">
                                  <a:latin typeface="Cambria Math"/>
                                </a:rPr>
                              </m:ctrlPr>
                            </m:sSubPr>
                            <m:e>
                              <m:sSup>
                                <m:sSupPr>
                                  <m:ctrlPr>
                                    <a:rPr lang="en-US" sz="1400" i="1">
                                      <a:latin typeface="Cambria Math"/>
                                    </a:rPr>
                                  </m:ctrlPr>
                                </m:sSupPr>
                                <m:e>
                                  <m:sSubSup>
                                    <m:sSubSupPr>
                                      <m:ctrlPr>
                                        <a:rPr lang="en-US" sz="1400" i="1">
                                          <a:latin typeface="Cambria Math"/>
                                        </a:rPr>
                                      </m:ctrlPr>
                                    </m:sSubSupPr>
                                    <m:e>
                                      <m:r>
                                        <a:rPr lang="en-US" sz="1400" i="1">
                                          <a:latin typeface="Cambria Math"/>
                                        </a:rPr>
                                        <m:t>𝑢</m:t>
                                      </m:r>
                                    </m:e>
                                    <m:sub>
                                      <m:r>
                                        <a:rPr lang="en-US" sz="1400" i="1">
                                          <a:latin typeface="Cambria Math"/>
                                        </a:rPr>
                                        <m:t>1</m:t>
                                      </m:r>
                                    </m:sub>
                                    <m:sup>
                                      <m:r>
                                        <a:rPr lang="en-US" sz="1400" i="1">
                                          <a:latin typeface="Cambria Math"/>
                                        </a:rPr>
                                        <m:t>2</m:t>
                                      </m:r>
                                    </m:sup>
                                  </m:sSubSup>
                                </m:e>
                                <m:sup>
                                  <m:r>
                                    <a:rPr lang="en-US" sz="1400" i="1">
                                      <a:latin typeface="Cambria Math"/>
                                    </a:rPr>
                                    <m:t> </m:t>
                                  </m:r>
                                </m:sup>
                              </m:sSup>
                            </m:e>
                            <m:sub>
                              <m:r>
                                <a:rPr lang="en-US" sz="1400" i="1">
                                  <a:latin typeface="Cambria Math"/>
                                </a:rPr>
                                <m:t> </m:t>
                              </m:r>
                            </m:sub>
                          </m:sSub>
                        </m:num>
                        <m:den>
                          <m:r>
                            <a:rPr lang="en-US" sz="1400" i="1">
                              <a:latin typeface="Cambria Math"/>
                            </a:rPr>
                            <m:t>2</m:t>
                          </m:r>
                          <m:r>
                            <a:rPr lang="en-US" sz="1400" i="1">
                              <a:latin typeface="Cambria Math"/>
                            </a:rPr>
                            <m:t>𝑔</m:t>
                          </m:r>
                        </m:den>
                      </m:f>
                      <m:r>
                        <a:rPr lang="en-US" sz="1400" i="1">
                          <a:latin typeface="Cambria Math"/>
                        </a:rPr>
                        <m:t>+</m:t>
                      </m:r>
                      <m:sSub>
                        <m:sSubPr>
                          <m:ctrlPr>
                            <a:rPr lang="en-US" sz="1400" i="1">
                              <a:latin typeface="Cambria Math"/>
                            </a:rPr>
                          </m:ctrlPr>
                        </m:sSubPr>
                        <m:e>
                          <m:r>
                            <a:rPr lang="en-US" sz="1400" i="1">
                              <a:latin typeface="Cambria Math"/>
                            </a:rPr>
                            <m:t>𝑧</m:t>
                          </m:r>
                        </m:e>
                        <m:sub>
                          <m:r>
                            <a:rPr lang="en-US" sz="1400" i="1">
                              <a:latin typeface="Cambria Math"/>
                            </a:rPr>
                            <m:t>1</m:t>
                          </m:r>
                        </m:sub>
                      </m:sSub>
                      <m:r>
                        <a:rPr lang="en-US" sz="1400" i="1">
                          <a:latin typeface="Cambria Math"/>
                        </a:rPr>
                        <m:t> =</m:t>
                      </m:r>
                      <m:f>
                        <m:fPr>
                          <m:ctrlPr>
                            <a:rPr lang="en-US" sz="1400" i="1">
                              <a:latin typeface="Cambria Math"/>
                            </a:rPr>
                          </m:ctrlPr>
                        </m:fPr>
                        <m:num>
                          <m:sSub>
                            <m:sSubPr>
                              <m:ctrlPr>
                                <a:rPr lang="en-US" sz="1400" i="1">
                                  <a:latin typeface="Cambria Math"/>
                                </a:rPr>
                              </m:ctrlPr>
                            </m:sSubPr>
                            <m:e>
                              <m:r>
                                <a:rPr lang="en-US" sz="1400" i="1">
                                  <a:latin typeface="Cambria Math"/>
                                </a:rPr>
                                <m:t>𝑝</m:t>
                              </m:r>
                            </m:e>
                            <m:sub>
                              <m:r>
                                <a:rPr lang="en-US" sz="1400" i="1">
                                  <a:latin typeface="Cambria Math"/>
                                </a:rPr>
                                <m:t>2</m:t>
                              </m:r>
                            </m:sub>
                          </m:sSub>
                        </m:num>
                        <m:den>
                          <m:r>
                            <a:rPr lang="en-US" sz="1400" i="1">
                              <a:latin typeface="Cambria Math"/>
                            </a:rPr>
                            <m:t>𝑤</m:t>
                          </m:r>
                        </m:den>
                      </m:f>
                      <m:r>
                        <a:rPr lang="en-US" sz="1400" i="1">
                          <a:latin typeface="Cambria Math"/>
                        </a:rPr>
                        <m:t> + </m:t>
                      </m:r>
                      <m:f>
                        <m:fPr>
                          <m:ctrlPr>
                            <a:rPr lang="en-US" sz="1400" i="1">
                              <a:latin typeface="Cambria Math"/>
                            </a:rPr>
                          </m:ctrlPr>
                        </m:fPr>
                        <m:num>
                          <m:sSubSup>
                            <m:sSubSupPr>
                              <m:ctrlPr>
                                <a:rPr lang="en-US" sz="1400" i="1">
                                  <a:latin typeface="Cambria Math"/>
                                </a:rPr>
                              </m:ctrlPr>
                            </m:sSubSupPr>
                            <m:e>
                              <m:r>
                                <a:rPr lang="en-US" sz="1400" i="1">
                                  <a:latin typeface="Cambria Math"/>
                                </a:rPr>
                                <m:t>𝑢</m:t>
                              </m:r>
                            </m:e>
                            <m:sub>
                              <m:r>
                                <a:rPr lang="en-US" sz="1400" i="1">
                                  <a:latin typeface="Cambria Math"/>
                                </a:rPr>
                                <m:t>2</m:t>
                              </m:r>
                            </m:sub>
                            <m:sup>
                              <m:r>
                                <a:rPr lang="en-US" sz="1400" i="1">
                                  <a:latin typeface="Cambria Math"/>
                                </a:rPr>
                                <m:t>2</m:t>
                              </m:r>
                            </m:sup>
                          </m:sSubSup>
                        </m:num>
                        <m:den>
                          <m:r>
                            <a:rPr lang="en-US" sz="1400" i="1">
                              <a:latin typeface="Cambria Math"/>
                            </a:rPr>
                            <m:t>2</m:t>
                          </m:r>
                          <m:r>
                            <a:rPr lang="en-US" sz="1400" i="1">
                              <a:latin typeface="Cambria Math"/>
                            </a:rPr>
                            <m:t>𝑔</m:t>
                          </m:r>
                        </m:den>
                      </m:f>
                      <m:r>
                        <a:rPr lang="en-US" sz="1400" i="1">
                          <a:latin typeface="Cambria Math"/>
                        </a:rPr>
                        <m:t>+</m:t>
                      </m:r>
                      <m:sSub>
                        <m:sSubPr>
                          <m:ctrlPr>
                            <a:rPr lang="en-US" sz="1400" i="1">
                              <a:latin typeface="Cambria Math"/>
                            </a:rPr>
                          </m:ctrlPr>
                        </m:sSubPr>
                        <m:e>
                          <m:r>
                            <a:rPr lang="en-US" sz="1400" i="1">
                              <a:latin typeface="Cambria Math"/>
                            </a:rPr>
                            <m:t>𝑧</m:t>
                          </m:r>
                        </m:e>
                        <m:sub>
                          <m:r>
                            <a:rPr lang="en-US" sz="1400" i="1">
                              <a:latin typeface="Cambria Math"/>
                            </a:rPr>
                            <m:t>2</m:t>
                          </m:r>
                        </m:sub>
                      </m:sSub>
                    </m:oMath>
                  </m:oMathPara>
                </a14:m>
                <a:endParaRPr lang="en-US" sz="1400" dirty="0"/>
              </a:p>
              <a:p>
                <a:pPr algn="just" rtl="0"/>
                <a:r>
                  <a:rPr lang="en-US" sz="1400" dirty="0"/>
                  <a:t>As the pipe is horizontal, </a:t>
                </a:r>
                <a14:m>
                  <m:oMath xmlns:m="http://schemas.openxmlformats.org/officeDocument/2006/math">
                    <m:sSub>
                      <m:sSubPr>
                        <m:ctrlPr>
                          <a:rPr lang="en-US" sz="1400" i="1">
                            <a:latin typeface="Cambria Math"/>
                          </a:rPr>
                        </m:ctrlPr>
                      </m:sSubPr>
                      <m:e>
                        <m:r>
                          <a:rPr lang="en-US" sz="1400" i="1">
                            <a:latin typeface="Cambria Math"/>
                          </a:rPr>
                          <m:t>𝑧</m:t>
                        </m:r>
                      </m:e>
                      <m:sub>
                        <m:r>
                          <a:rPr lang="en-US" sz="1400" i="1">
                            <a:latin typeface="Cambria Math"/>
                          </a:rPr>
                          <m:t>1</m:t>
                        </m:r>
                      </m:sub>
                    </m:sSub>
                    <m:r>
                      <a:rPr lang="en-US" sz="1400" i="1">
                        <a:latin typeface="Cambria Math"/>
                      </a:rPr>
                      <m:t>=</m:t>
                    </m:r>
                    <m:sSub>
                      <m:sSubPr>
                        <m:ctrlPr>
                          <a:rPr lang="en-US" sz="1400" i="1">
                            <a:latin typeface="Cambria Math"/>
                          </a:rPr>
                        </m:ctrlPr>
                      </m:sSubPr>
                      <m:e>
                        <m:r>
                          <a:rPr lang="en-US" sz="1400" i="1">
                            <a:latin typeface="Cambria Math"/>
                          </a:rPr>
                          <m:t>𝑧</m:t>
                        </m:r>
                      </m:e>
                      <m:sub>
                        <m:r>
                          <a:rPr lang="en-US" sz="1400" i="1">
                            <a:latin typeface="Cambria Math"/>
                          </a:rPr>
                          <m:t>2</m:t>
                        </m:r>
                      </m:sub>
                    </m:sSub>
                  </m:oMath>
                </a14:m>
                <a:endParaRPr lang="en-US" sz="1400" dirty="0"/>
              </a:p>
              <a:p>
                <a:pPr algn="just" rtl="0"/>
                <a14:m>
                  <m:oMathPara xmlns:m="http://schemas.openxmlformats.org/officeDocument/2006/math">
                    <m:oMathParaPr>
                      <m:jc m:val="centerGroup"/>
                    </m:oMathParaPr>
                    <m:oMath xmlns:m="http://schemas.openxmlformats.org/officeDocument/2006/math">
                      <m:f>
                        <m:fPr>
                          <m:ctrlPr>
                            <a:rPr lang="en-US" sz="1400" i="1">
                              <a:latin typeface="Cambria Math"/>
                            </a:rPr>
                          </m:ctrlPr>
                        </m:fPr>
                        <m:num>
                          <m:sSub>
                            <m:sSubPr>
                              <m:ctrlPr>
                                <a:rPr lang="en-US" sz="1400" i="1">
                                  <a:latin typeface="Cambria Math"/>
                                </a:rPr>
                              </m:ctrlPr>
                            </m:sSubPr>
                            <m:e>
                              <m:r>
                                <a:rPr lang="en-US" sz="1400" i="1">
                                  <a:latin typeface="Cambria Math"/>
                                </a:rPr>
                                <m:t>𝑝</m:t>
                              </m:r>
                            </m:e>
                            <m:sub>
                              <m:r>
                                <a:rPr lang="en-US" sz="1400" i="1">
                                  <a:latin typeface="Cambria Math"/>
                                </a:rPr>
                                <m:t>1</m:t>
                              </m:r>
                            </m:sub>
                          </m:sSub>
                        </m:num>
                        <m:den>
                          <m:r>
                            <a:rPr lang="en-US" sz="1400" i="1">
                              <a:latin typeface="Cambria Math"/>
                            </a:rPr>
                            <m:t>𝜌</m:t>
                          </m:r>
                          <m:r>
                            <a:rPr lang="en-US" sz="1400" i="1">
                              <a:latin typeface="Cambria Math"/>
                            </a:rPr>
                            <m:t>𝑔</m:t>
                          </m:r>
                        </m:den>
                      </m:f>
                      <m:r>
                        <a:rPr lang="en-US" sz="1400" i="1">
                          <a:latin typeface="Cambria Math"/>
                        </a:rPr>
                        <m:t> + </m:t>
                      </m:r>
                      <m:f>
                        <m:fPr>
                          <m:ctrlPr>
                            <a:rPr lang="en-US" sz="1400" i="1">
                              <a:latin typeface="Cambria Math"/>
                            </a:rPr>
                          </m:ctrlPr>
                        </m:fPr>
                        <m:num>
                          <m:sSub>
                            <m:sSubPr>
                              <m:ctrlPr>
                                <a:rPr lang="en-US" sz="1400" i="1">
                                  <a:latin typeface="Cambria Math"/>
                                </a:rPr>
                              </m:ctrlPr>
                            </m:sSubPr>
                            <m:e>
                              <m:sSup>
                                <m:sSupPr>
                                  <m:ctrlPr>
                                    <a:rPr lang="en-US" sz="1400" i="1">
                                      <a:latin typeface="Cambria Math"/>
                                    </a:rPr>
                                  </m:ctrlPr>
                                </m:sSupPr>
                                <m:e>
                                  <m:sSubSup>
                                    <m:sSubSupPr>
                                      <m:ctrlPr>
                                        <a:rPr lang="en-US" sz="1400" i="1">
                                          <a:latin typeface="Cambria Math"/>
                                        </a:rPr>
                                      </m:ctrlPr>
                                    </m:sSubSupPr>
                                    <m:e>
                                      <m:r>
                                        <a:rPr lang="en-US" sz="1400" i="1">
                                          <a:latin typeface="Cambria Math"/>
                                        </a:rPr>
                                        <m:t>𝑢</m:t>
                                      </m:r>
                                    </m:e>
                                    <m:sub>
                                      <m:r>
                                        <a:rPr lang="en-US" sz="1400" i="1">
                                          <a:latin typeface="Cambria Math"/>
                                        </a:rPr>
                                        <m:t>1</m:t>
                                      </m:r>
                                    </m:sub>
                                    <m:sup>
                                      <m:r>
                                        <a:rPr lang="en-US" sz="1400" i="1">
                                          <a:latin typeface="Cambria Math"/>
                                        </a:rPr>
                                        <m:t>2</m:t>
                                      </m:r>
                                    </m:sup>
                                  </m:sSubSup>
                                </m:e>
                                <m:sup>
                                  <m:r>
                                    <a:rPr lang="en-US" sz="1400" i="1">
                                      <a:latin typeface="Cambria Math"/>
                                    </a:rPr>
                                    <m:t> </m:t>
                                  </m:r>
                                </m:sup>
                              </m:sSup>
                            </m:e>
                            <m:sub>
                              <m:r>
                                <a:rPr lang="en-US" sz="1400" i="1">
                                  <a:latin typeface="Cambria Math"/>
                                </a:rPr>
                                <m:t> </m:t>
                              </m:r>
                            </m:sub>
                          </m:sSub>
                        </m:num>
                        <m:den>
                          <m:r>
                            <a:rPr lang="en-US" sz="1400" i="1">
                              <a:latin typeface="Cambria Math"/>
                            </a:rPr>
                            <m:t>2</m:t>
                          </m:r>
                          <m:r>
                            <a:rPr lang="en-US" sz="1400" i="1">
                              <a:latin typeface="Cambria Math"/>
                            </a:rPr>
                            <m:t>𝑔</m:t>
                          </m:r>
                        </m:den>
                      </m:f>
                      <m:r>
                        <a:rPr lang="en-US" sz="1400" i="1">
                          <a:latin typeface="Cambria Math"/>
                        </a:rPr>
                        <m:t> =</m:t>
                      </m:r>
                      <m:f>
                        <m:fPr>
                          <m:ctrlPr>
                            <a:rPr lang="en-US" sz="1400" i="1">
                              <a:latin typeface="Cambria Math"/>
                            </a:rPr>
                          </m:ctrlPr>
                        </m:fPr>
                        <m:num>
                          <m:sSub>
                            <m:sSubPr>
                              <m:ctrlPr>
                                <a:rPr lang="en-US" sz="1400" i="1">
                                  <a:latin typeface="Cambria Math"/>
                                </a:rPr>
                              </m:ctrlPr>
                            </m:sSubPr>
                            <m:e>
                              <m:r>
                                <a:rPr lang="en-US" sz="1400" i="1">
                                  <a:latin typeface="Cambria Math"/>
                                </a:rPr>
                                <m:t>𝑝</m:t>
                              </m:r>
                            </m:e>
                            <m:sub>
                              <m:r>
                                <a:rPr lang="en-US" sz="1400" i="1">
                                  <a:latin typeface="Cambria Math"/>
                                </a:rPr>
                                <m:t>2</m:t>
                              </m:r>
                            </m:sub>
                          </m:sSub>
                        </m:num>
                        <m:den>
                          <m:r>
                            <a:rPr lang="en-US" sz="1400" i="1">
                              <a:latin typeface="Cambria Math"/>
                            </a:rPr>
                            <m:t>𝜌</m:t>
                          </m:r>
                          <m:r>
                            <a:rPr lang="en-US" sz="1400" i="1">
                              <a:latin typeface="Cambria Math"/>
                            </a:rPr>
                            <m:t>𝑔</m:t>
                          </m:r>
                        </m:den>
                      </m:f>
                      <m:r>
                        <a:rPr lang="en-US" sz="1400" i="1">
                          <a:latin typeface="Cambria Math"/>
                        </a:rPr>
                        <m:t> + </m:t>
                      </m:r>
                      <m:f>
                        <m:fPr>
                          <m:ctrlPr>
                            <a:rPr lang="en-US" sz="1400" i="1">
                              <a:latin typeface="Cambria Math"/>
                            </a:rPr>
                          </m:ctrlPr>
                        </m:fPr>
                        <m:num>
                          <m:sSubSup>
                            <m:sSubSupPr>
                              <m:ctrlPr>
                                <a:rPr lang="en-US" sz="1400" i="1">
                                  <a:latin typeface="Cambria Math"/>
                                </a:rPr>
                              </m:ctrlPr>
                            </m:sSubSupPr>
                            <m:e>
                              <m:r>
                                <a:rPr lang="en-US" sz="1400" i="1">
                                  <a:latin typeface="Cambria Math"/>
                                </a:rPr>
                                <m:t>𝑢</m:t>
                              </m:r>
                            </m:e>
                            <m:sub>
                              <m:r>
                                <a:rPr lang="en-US" sz="1400" i="1">
                                  <a:latin typeface="Cambria Math"/>
                                </a:rPr>
                                <m:t>2</m:t>
                              </m:r>
                            </m:sub>
                            <m:sup>
                              <m:r>
                                <a:rPr lang="en-US" sz="1400" i="1">
                                  <a:latin typeface="Cambria Math"/>
                                </a:rPr>
                                <m:t>2</m:t>
                              </m:r>
                            </m:sup>
                          </m:sSubSup>
                        </m:num>
                        <m:den>
                          <m:r>
                            <a:rPr lang="en-US" sz="1400" i="1">
                              <a:latin typeface="Cambria Math"/>
                            </a:rPr>
                            <m:t>2</m:t>
                          </m:r>
                          <m:r>
                            <a:rPr lang="en-US" sz="1400" i="1">
                              <a:latin typeface="Cambria Math"/>
                            </a:rPr>
                            <m:t>𝑔</m:t>
                          </m:r>
                        </m:den>
                      </m:f>
                    </m:oMath>
                  </m:oMathPara>
                </a14:m>
                <a:endParaRPr lang="en-US" sz="1400" dirty="0"/>
              </a:p>
              <a:p>
                <a:pPr algn="just" rtl="0"/>
                <a:r>
                  <a:rPr lang="en-US" sz="1400" dirty="0"/>
                  <a:t>Or</a:t>
                </a:r>
              </a:p>
              <a:p>
                <a:pPr algn="just" rtl="0"/>
                <a14:m>
                  <m:oMathPara xmlns:m="http://schemas.openxmlformats.org/officeDocument/2006/math">
                    <m:oMathParaPr>
                      <m:jc m:val="centerGroup"/>
                    </m:oMathParaPr>
                    <m:oMath xmlns:m="http://schemas.openxmlformats.org/officeDocument/2006/math">
                      <m:f>
                        <m:fPr>
                          <m:ctrlPr>
                            <a:rPr lang="en-US" sz="1400" i="1">
                              <a:latin typeface="Cambria Math"/>
                            </a:rPr>
                          </m:ctrlPr>
                        </m:fPr>
                        <m:num>
                          <m:sSub>
                            <m:sSubPr>
                              <m:ctrlPr>
                                <a:rPr lang="en-US" sz="1400" i="1">
                                  <a:latin typeface="Cambria Math"/>
                                </a:rPr>
                              </m:ctrlPr>
                            </m:sSubPr>
                            <m:e>
                              <m:r>
                                <a:rPr lang="en-US" sz="1400" i="1">
                                  <a:latin typeface="Cambria Math"/>
                                </a:rPr>
                                <m:t>𝑝</m:t>
                              </m:r>
                            </m:e>
                            <m:sub>
                              <m:r>
                                <a:rPr lang="en-US" sz="1400" i="1">
                                  <a:latin typeface="Cambria Math"/>
                                </a:rPr>
                                <m:t>1</m:t>
                              </m:r>
                            </m:sub>
                          </m:sSub>
                          <m:r>
                            <a:rPr lang="en-US" sz="1400" i="1">
                              <a:latin typeface="Cambria Math"/>
                            </a:rPr>
                            <m:t>−</m:t>
                          </m:r>
                          <m:sSub>
                            <m:sSubPr>
                              <m:ctrlPr>
                                <a:rPr lang="en-US" sz="1400" i="1">
                                  <a:latin typeface="Cambria Math"/>
                                </a:rPr>
                              </m:ctrlPr>
                            </m:sSubPr>
                            <m:e>
                              <m:r>
                                <a:rPr lang="en-US" sz="1400" i="1">
                                  <a:latin typeface="Cambria Math"/>
                                </a:rPr>
                                <m:t>𝑝</m:t>
                              </m:r>
                            </m:e>
                            <m:sub>
                              <m:r>
                                <a:rPr lang="en-US" sz="1400" i="1">
                                  <a:latin typeface="Cambria Math"/>
                                </a:rPr>
                                <m:t>2</m:t>
                              </m:r>
                            </m:sub>
                          </m:sSub>
                        </m:num>
                        <m:den>
                          <m:r>
                            <a:rPr lang="en-US" sz="1400" i="1">
                              <a:latin typeface="Cambria Math"/>
                            </a:rPr>
                            <m:t>𝜌</m:t>
                          </m:r>
                          <m:r>
                            <a:rPr lang="en-US" sz="1400" i="1">
                              <a:latin typeface="Cambria Math"/>
                            </a:rPr>
                            <m:t>𝑔</m:t>
                          </m:r>
                        </m:den>
                      </m:f>
                      <m:r>
                        <a:rPr lang="en-US" sz="1400" i="1">
                          <a:latin typeface="Cambria Math"/>
                        </a:rPr>
                        <m:t>= </m:t>
                      </m:r>
                      <m:f>
                        <m:fPr>
                          <m:ctrlPr>
                            <a:rPr lang="en-US" sz="1400" i="1">
                              <a:latin typeface="Cambria Math"/>
                            </a:rPr>
                          </m:ctrlPr>
                        </m:fPr>
                        <m:num>
                          <m:sSubSup>
                            <m:sSubSupPr>
                              <m:ctrlPr>
                                <a:rPr lang="en-US" sz="1400" i="1">
                                  <a:latin typeface="Cambria Math"/>
                                </a:rPr>
                              </m:ctrlPr>
                            </m:sSubSupPr>
                            <m:e>
                              <m:r>
                                <a:rPr lang="en-US" sz="1400" i="1">
                                  <a:latin typeface="Cambria Math"/>
                                </a:rPr>
                                <m:t>𝑢</m:t>
                              </m:r>
                            </m:e>
                            <m:sub>
                              <m:r>
                                <a:rPr lang="en-US" sz="1400" i="1">
                                  <a:latin typeface="Cambria Math"/>
                                </a:rPr>
                                <m:t>2</m:t>
                              </m:r>
                            </m:sub>
                            <m:sup>
                              <m:r>
                                <a:rPr lang="en-US" sz="1400" i="1">
                                  <a:latin typeface="Cambria Math"/>
                                </a:rPr>
                                <m:t>2</m:t>
                              </m:r>
                            </m:sup>
                          </m:sSubSup>
                        </m:num>
                        <m:den>
                          <m:r>
                            <a:rPr lang="en-US" sz="1400" i="1">
                              <a:latin typeface="Cambria Math"/>
                            </a:rPr>
                            <m:t>2</m:t>
                          </m:r>
                          <m:r>
                            <a:rPr lang="en-US" sz="1400" i="1">
                              <a:latin typeface="Cambria Math"/>
                            </a:rPr>
                            <m:t>𝑔</m:t>
                          </m:r>
                        </m:den>
                      </m:f>
                      <m:r>
                        <a:rPr lang="en-US" sz="1400" i="1">
                          <a:latin typeface="Cambria Math"/>
                        </a:rPr>
                        <m:t>−</m:t>
                      </m:r>
                      <m:f>
                        <m:fPr>
                          <m:ctrlPr>
                            <a:rPr lang="en-US" sz="1400" i="1">
                              <a:latin typeface="Cambria Math"/>
                            </a:rPr>
                          </m:ctrlPr>
                        </m:fPr>
                        <m:num>
                          <m:sSub>
                            <m:sSubPr>
                              <m:ctrlPr>
                                <a:rPr lang="en-US" sz="1400" i="1">
                                  <a:latin typeface="Cambria Math"/>
                                </a:rPr>
                              </m:ctrlPr>
                            </m:sSubPr>
                            <m:e>
                              <m:sSup>
                                <m:sSupPr>
                                  <m:ctrlPr>
                                    <a:rPr lang="en-US" sz="1400" i="1">
                                      <a:latin typeface="Cambria Math"/>
                                    </a:rPr>
                                  </m:ctrlPr>
                                </m:sSupPr>
                                <m:e>
                                  <m:sSubSup>
                                    <m:sSubSupPr>
                                      <m:ctrlPr>
                                        <a:rPr lang="en-US" sz="1400" i="1">
                                          <a:latin typeface="Cambria Math"/>
                                        </a:rPr>
                                      </m:ctrlPr>
                                    </m:sSubSupPr>
                                    <m:e>
                                      <m:r>
                                        <a:rPr lang="en-US" sz="1400" i="1">
                                          <a:latin typeface="Cambria Math"/>
                                        </a:rPr>
                                        <m:t>𝑢</m:t>
                                      </m:r>
                                    </m:e>
                                    <m:sub>
                                      <m:r>
                                        <a:rPr lang="en-US" sz="1400" i="1">
                                          <a:latin typeface="Cambria Math"/>
                                        </a:rPr>
                                        <m:t>1</m:t>
                                      </m:r>
                                    </m:sub>
                                    <m:sup>
                                      <m:r>
                                        <a:rPr lang="en-US" sz="1400" i="1">
                                          <a:latin typeface="Cambria Math"/>
                                        </a:rPr>
                                        <m:t>2</m:t>
                                      </m:r>
                                    </m:sup>
                                  </m:sSubSup>
                                </m:e>
                                <m:sup>
                                  <m:r>
                                    <a:rPr lang="en-US" sz="1400" i="1">
                                      <a:latin typeface="Cambria Math"/>
                                    </a:rPr>
                                    <m:t> </m:t>
                                  </m:r>
                                </m:sup>
                              </m:sSup>
                            </m:e>
                            <m:sub>
                              <m:r>
                                <a:rPr lang="en-US" sz="1400" i="1">
                                  <a:latin typeface="Cambria Math"/>
                                </a:rPr>
                                <m:t> </m:t>
                              </m:r>
                            </m:sub>
                          </m:sSub>
                        </m:num>
                        <m:den>
                          <m:r>
                            <a:rPr lang="en-US" sz="1400" i="1">
                              <a:latin typeface="Cambria Math"/>
                            </a:rPr>
                            <m:t>2</m:t>
                          </m:r>
                          <m:r>
                            <a:rPr lang="en-US" sz="1400" i="1">
                              <a:latin typeface="Cambria Math"/>
                            </a:rPr>
                            <m:t>𝑔</m:t>
                          </m:r>
                        </m:den>
                      </m:f>
                    </m:oMath>
                  </m:oMathPara>
                </a14:m>
                <a:endParaRPr lang="en-US" sz="1400" dirty="0"/>
              </a:p>
            </p:txBody>
          </p:sp>
        </mc:Choice>
        <mc:Fallback xmlns="">
          <p:sp>
            <p:nvSpPr>
              <p:cNvPr id="4" name="Rectangle 3"/>
              <p:cNvSpPr>
                <a:spLocks noRot="1" noChangeAspect="1" noMove="1" noResize="1" noEditPoints="1" noAdjustHandles="1" noChangeArrowheads="1" noChangeShapeType="1" noTextEdit="1"/>
              </p:cNvSpPr>
              <p:nvPr/>
            </p:nvSpPr>
            <p:spPr>
              <a:xfrm>
                <a:off x="501643" y="2192082"/>
                <a:ext cx="4572000" cy="1978619"/>
              </a:xfrm>
              <a:prstGeom prst="rect">
                <a:avLst/>
              </a:prstGeom>
              <a:blipFill rotWithShape="1">
                <a:blip r:embed="rId4"/>
                <a:stretch>
                  <a:fillRect l="-267"/>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34616" y="4318992"/>
                <a:ext cx="4572000" cy="1951047"/>
              </a:xfrm>
              <a:prstGeom prst="rect">
                <a:avLst/>
              </a:prstGeom>
            </p:spPr>
            <p:txBody>
              <a:bodyPr>
                <a:spAutoFit/>
              </a:bodyPr>
              <a:lstStyle/>
              <a:p>
                <a:pPr algn="just" rtl="0"/>
                <a14:m>
                  <m:oMathPara xmlns:m="http://schemas.openxmlformats.org/officeDocument/2006/math">
                    <m:oMathParaPr>
                      <m:jc m:val="centerGroup"/>
                    </m:oMathParaPr>
                    <m:oMath xmlns:m="http://schemas.openxmlformats.org/officeDocument/2006/math">
                      <m:f>
                        <m:fPr>
                          <m:ctrlPr>
                            <a:rPr lang="en-US" sz="1400" i="1">
                              <a:latin typeface="Cambria Math"/>
                            </a:rPr>
                          </m:ctrlPr>
                        </m:fPr>
                        <m:num>
                          <m:sSub>
                            <m:sSubPr>
                              <m:ctrlPr>
                                <a:rPr lang="en-US" sz="1400" i="1">
                                  <a:latin typeface="Cambria Math"/>
                                </a:rPr>
                              </m:ctrlPr>
                            </m:sSubPr>
                            <m:e>
                              <m:r>
                                <a:rPr lang="en-US" sz="1400" i="1">
                                  <a:latin typeface="Cambria Math"/>
                                </a:rPr>
                                <m:t>𝑝</m:t>
                              </m:r>
                            </m:e>
                            <m:sub>
                              <m:r>
                                <a:rPr lang="en-US" sz="1400" i="1">
                                  <a:latin typeface="Cambria Math"/>
                                </a:rPr>
                                <m:t>1</m:t>
                              </m:r>
                            </m:sub>
                          </m:sSub>
                          <m:r>
                            <a:rPr lang="en-US" sz="1400" i="1">
                              <a:latin typeface="Cambria Math"/>
                            </a:rPr>
                            <m:t>−</m:t>
                          </m:r>
                          <m:sSub>
                            <m:sSubPr>
                              <m:ctrlPr>
                                <a:rPr lang="en-US" sz="1400" i="1">
                                  <a:latin typeface="Cambria Math"/>
                                </a:rPr>
                              </m:ctrlPr>
                            </m:sSubPr>
                            <m:e>
                              <m:r>
                                <a:rPr lang="en-US" sz="1400" i="1">
                                  <a:latin typeface="Cambria Math"/>
                                </a:rPr>
                                <m:t>𝑝</m:t>
                              </m:r>
                            </m:e>
                            <m:sub>
                              <m:r>
                                <a:rPr lang="en-US" sz="1400" i="1">
                                  <a:latin typeface="Cambria Math"/>
                                </a:rPr>
                                <m:t>2</m:t>
                              </m:r>
                            </m:sub>
                          </m:sSub>
                        </m:num>
                        <m:den>
                          <m:r>
                            <a:rPr lang="en-US" sz="1400" i="1">
                              <a:latin typeface="Cambria Math"/>
                            </a:rPr>
                            <m:t>𝜌</m:t>
                          </m:r>
                          <m:r>
                            <a:rPr lang="en-US" sz="1400" i="1">
                              <a:latin typeface="Cambria Math"/>
                            </a:rPr>
                            <m:t>𝑔</m:t>
                          </m:r>
                        </m:den>
                      </m:f>
                      <m:r>
                        <a:rPr lang="en-US" sz="1400" i="1">
                          <a:latin typeface="Cambria Math"/>
                        </a:rPr>
                        <m:t>=∆</m:t>
                      </m:r>
                      <m:r>
                        <a:rPr lang="en-US" sz="1400" i="1">
                          <a:latin typeface="Cambria Math"/>
                        </a:rPr>
                        <m:t>h</m:t>
                      </m:r>
                    </m:oMath>
                  </m:oMathPara>
                </a14:m>
                <a:endParaRPr lang="en-US" sz="1400" dirty="0"/>
              </a:p>
              <a:p>
                <a:pPr algn="just" rtl="0"/>
                <a:r>
                  <a:rPr lang="en-US" sz="1400" dirty="0"/>
                  <a:t>Substituting this in the above equation, we get</a:t>
                </a:r>
              </a:p>
              <a:p>
                <a:pPr algn="just" rtl="0"/>
                <a14:m>
                  <m:oMathPara xmlns:m="http://schemas.openxmlformats.org/officeDocument/2006/math">
                    <m:oMathParaPr>
                      <m:jc m:val="centerGroup"/>
                    </m:oMathParaPr>
                    <m:oMath xmlns:m="http://schemas.openxmlformats.org/officeDocument/2006/math">
                      <m:r>
                        <a:rPr lang="en-US" sz="1400" i="1">
                          <a:latin typeface="Cambria Math"/>
                        </a:rPr>
                        <m:t>∆</m:t>
                      </m:r>
                      <m:r>
                        <a:rPr lang="en-US" sz="1400" i="1">
                          <a:latin typeface="Cambria Math"/>
                        </a:rPr>
                        <m:t>h</m:t>
                      </m:r>
                      <m:r>
                        <a:rPr lang="en-US" sz="1400" i="1">
                          <a:latin typeface="Cambria Math"/>
                        </a:rPr>
                        <m:t>= </m:t>
                      </m:r>
                      <m:f>
                        <m:fPr>
                          <m:ctrlPr>
                            <a:rPr lang="en-US" sz="1400" i="1">
                              <a:latin typeface="Cambria Math"/>
                            </a:rPr>
                          </m:ctrlPr>
                        </m:fPr>
                        <m:num>
                          <m:sSubSup>
                            <m:sSubSupPr>
                              <m:ctrlPr>
                                <a:rPr lang="en-US" sz="1400" i="1">
                                  <a:latin typeface="Cambria Math"/>
                                </a:rPr>
                              </m:ctrlPr>
                            </m:sSubSupPr>
                            <m:e>
                              <m:r>
                                <a:rPr lang="en-US" sz="1400" i="1">
                                  <a:latin typeface="Cambria Math"/>
                                </a:rPr>
                                <m:t>𝑢</m:t>
                              </m:r>
                            </m:e>
                            <m:sub>
                              <m:r>
                                <a:rPr lang="en-US" sz="1400" i="1">
                                  <a:latin typeface="Cambria Math"/>
                                </a:rPr>
                                <m:t>2</m:t>
                              </m:r>
                            </m:sub>
                            <m:sup>
                              <m:r>
                                <a:rPr lang="en-US" sz="1400" i="1">
                                  <a:latin typeface="Cambria Math"/>
                                </a:rPr>
                                <m:t>2</m:t>
                              </m:r>
                            </m:sup>
                          </m:sSubSup>
                        </m:num>
                        <m:den>
                          <m:r>
                            <a:rPr lang="en-US" sz="1400" i="1">
                              <a:latin typeface="Cambria Math"/>
                            </a:rPr>
                            <m:t>2</m:t>
                          </m:r>
                          <m:r>
                            <a:rPr lang="en-US" sz="1400" i="1">
                              <a:latin typeface="Cambria Math"/>
                            </a:rPr>
                            <m:t>𝑔</m:t>
                          </m:r>
                        </m:den>
                      </m:f>
                      <m:r>
                        <a:rPr lang="en-US" sz="1400" i="1">
                          <a:latin typeface="Cambria Math"/>
                        </a:rPr>
                        <m:t>−</m:t>
                      </m:r>
                      <m:f>
                        <m:fPr>
                          <m:ctrlPr>
                            <a:rPr lang="en-US" sz="1400" i="1">
                              <a:latin typeface="Cambria Math"/>
                            </a:rPr>
                          </m:ctrlPr>
                        </m:fPr>
                        <m:num>
                          <m:sSub>
                            <m:sSubPr>
                              <m:ctrlPr>
                                <a:rPr lang="en-US" sz="1400" i="1">
                                  <a:latin typeface="Cambria Math"/>
                                </a:rPr>
                              </m:ctrlPr>
                            </m:sSubPr>
                            <m:e>
                              <m:sSup>
                                <m:sSupPr>
                                  <m:ctrlPr>
                                    <a:rPr lang="en-US" sz="1400" i="1">
                                      <a:latin typeface="Cambria Math"/>
                                    </a:rPr>
                                  </m:ctrlPr>
                                </m:sSupPr>
                                <m:e>
                                  <m:sSubSup>
                                    <m:sSubSupPr>
                                      <m:ctrlPr>
                                        <a:rPr lang="en-US" sz="1400" i="1">
                                          <a:latin typeface="Cambria Math"/>
                                        </a:rPr>
                                      </m:ctrlPr>
                                    </m:sSubSupPr>
                                    <m:e>
                                      <m:r>
                                        <a:rPr lang="en-US" sz="1400" i="1">
                                          <a:latin typeface="Cambria Math"/>
                                        </a:rPr>
                                        <m:t>𝑢</m:t>
                                      </m:r>
                                    </m:e>
                                    <m:sub>
                                      <m:r>
                                        <a:rPr lang="en-US" sz="1400" i="1">
                                          <a:latin typeface="Cambria Math"/>
                                        </a:rPr>
                                        <m:t>1</m:t>
                                      </m:r>
                                    </m:sub>
                                    <m:sup>
                                      <m:r>
                                        <a:rPr lang="en-US" sz="1400" i="1">
                                          <a:latin typeface="Cambria Math"/>
                                        </a:rPr>
                                        <m:t>2</m:t>
                                      </m:r>
                                    </m:sup>
                                  </m:sSubSup>
                                </m:e>
                                <m:sup>
                                  <m:r>
                                    <a:rPr lang="en-US" sz="1400" i="1">
                                      <a:latin typeface="Cambria Math"/>
                                    </a:rPr>
                                    <m:t> </m:t>
                                  </m:r>
                                </m:sup>
                              </m:sSup>
                            </m:e>
                            <m:sub>
                              <m:r>
                                <a:rPr lang="en-US" sz="1400" i="1">
                                  <a:latin typeface="Cambria Math"/>
                                </a:rPr>
                                <m:t> </m:t>
                              </m:r>
                            </m:sub>
                          </m:sSub>
                        </m:num>
                        <m:den>
                          <m:r>
                            <a:rPr lang="en-US" sz="1400" i="1">
                              <a:latin typeface="Cambria Math"/>
                            </a:rPr>
                            <m:t>2</m:t>
                          </m:r>
                          <m:r>
                            <a:rPr lang="en-US" sz="1400" i="1">
                              <a:latin typeface="Cambria Math"/>
                            </a:rPr>
                            <m:t>𝑔</m:t>
                          </m:r>
                        </m:den>
                      </m:f>
                      <m:r>
                        <a:rPr lang="en-US" sz="1400" i="1">
                          <a:latin typeface="Cambria Math"/>
                        </a:rPr>
                        <m:t>      (</m:t>
                      </m:r>
                      <m:r>
                        <a:rPr lang="en-US" sz="1400" i="1">
                          <a:latin typeface="Cambria Math"/>
                        </a:rPr>
                        <m:t>𝑎</m:t>
                      </m:r>
                      <m:r>
                        <a:rPr lang="en-US" sz="1400" i="1">
                          <a:latin typeface="Cambria Math"/>
                        </a:rPr>
                        <m:t>)</m:t>
                      </m:r>
                    </m:oMath>
                  </m:oMathPara>
                </a14:m>
                <a:endParaRPr lang="en-US" sz="1400" dirty="0"/>
              </a:p>
              <a:p>
                <a:pPr algn="just" rtl="0"/>
                <a:r>
                  <a:rPr lang="en-US" sz="1400" dirty="0"/>
                  <a:t>Now applying continuity equation at sections 1 and 2</a:t>
                </a:r>
              </a:p>
              <a:p>
                <a:pPr algn="just" rtl="0"/>
                <a14:m>
                  <m:oMath xmlns:m="http://schemas.openxmlformats.org/officeDocument/2006/math">
                    <m:sSub>
                      <m:sSubPr>
                        <m:ctrlPr>
                          <a:rPr lang="en-US" sz="1400" i="1">
                            <a:latin typeface="Cambria Math"/>
                          </a:rPr>
                        </m:ctrlPr>
                      </m:sSubPr>
                      <m:e>
                        <m:r>
                          <a:rPr lang="en-US" sz="1400" i="1">
                            <a:latin typeface="Cambria Math"/>
                          </a:rPr>
                          <m:t>𝑎</m:t>
                        </m:r>
                      </m:e>
                      <m:sub>
                        <m:r>
                          <a:rPr lang="en-US" sz="1400" i="1">
                            <a:latin typeface="Cambria Math"/>
                          </a:rPr>
                          <m:t>1</m:t>
                        </m:r>
                      </m:sub>
                    </m:sSub>
                    <m:sSub>
                      <m:sSubPr>
                        <m:ctrlPr>
                          <a:rPr lang="en-US" sz="1400" i="1">
                            <a:latin typeface="Cambria Math"/>
                          </a:rPr>
                        </m:ctrlPr>
                      </m:sSubPr>
                      <m:e>
                        <m:r>
                          <a:rPr lang="en-US" sz="1400" i="1">
                            <a:latin typeface="Cambria Math"/>
                          </a:rPr>
                          <m:t>𝑢</m:t>
                        </m:r>
                      </m:e>
                      <m:sub>
                        <m:r>
                          <a:rPr lang="en-US" sz="1400" i="1">
                            <a:latin typeface="Cambria Math"/>
                          </a:rPr>
                          <m:t>1</m:t>
                        </m:r>
                      </m:sub>
                    </m:sSub>
                    <m:r>
                      <a:rPr lang="en-US" sz="1400" i="1">
                        <a:latin typeface="Cambria Math"/>
                      </a:rPr>
                      <m:t>=</m:t>
                    </m:r>
                    <m:sSub>
                      <m:sSubPr>
                        <m:ctrlPr>
                          <a:rPr lang="en-US" sz="1400" i="1">
                            <a:latin typeface="Cambria Math"/>
                          </a:rPr>
                        </m:ctrlPr>
                      </m:sSubPr>
                      <m:e>
                        <m:r>
                          <a:rPr lang="en-US" sz="1400" i="1">
                            <a:latin typeface="Cambria Math"/>
                          </a:rPr>
                          <m:t>𝑎</m:t>
                        </m:r>
                      </m:e>
                      <m:sub>
                        <m:r>
                          <a:rPr lang="en-US" sz="1400" i="1">
                            <a:latin typeface="Cambria Math"/>
                          </a:rPr>
                          <m:t>2</m:t>
                        </m:r>
                      </m:sub>
                    </m:sSub>
                    <m:sSub>
                      <m:sSubPr>
                        <m:ctrlPr>
                          <a:rPr lang="en-US" sz="1400" i="1">
                            <a:latin typeface="Cambria Math"/>
                          </a:rPr>
                        </m:ctrlPr>
                      </m:sSubPr>
                      <m:e>
                        <m:r>
                          <a:rPr lang="en-US" sz="1400" i="1">
                            <a:latin typeface="Cambria Math"/>
                          </a:rPr>
                          <m:t>𝑢</m:t>
                        </m:r>
                      </m:e>
                      <m:sub>
                        <m:r>
                          <a:rPr lang="en-US" sz="1400" i="1">
                            <a:latin typeface="Cambria Math"/>
                          </a:rPr>
                          <m:t>2</m:t>
                        </m:r>
                      </m:sub>
                    </m:sSub>
                    <m:r>
                      <a:rPr lang="en-US" sz="1400" i="1">
                        <a:latin typeface="Cambria Math"/>
                      </a:rPr>
                      <m:t>    </m:t>
                    </m:r>
                    <m:r>
                      <a:rPr lang="en-US" sz="1400" i="1">
                        <a:latin typeface="Cambria Math"/>
                      </a:rPr>
                      <m:t>𝑜𝑟</m:t>
                    </m:r>
                    <m:r>
                      <a:rPr lang="en-US" sz="1400" i="1">
                        <a:latin typeface="Cambria Math"/>
                      </a:rPr>
                      <m:t>      </m:t>
                    </m:r>
                    <m:sSub>
                      <m:sSubPr>
                        <m:ctrlPr>
                          <a:rPr lang="en-US" sz="1400" i="1">
                            <a:latin typeface="Cambria Math"/>
                          </a:rPr>
                        </m:ctrlPr>
                      </m:sSubPr>
                      <m:e>
                        <m:r>
                          <a:rPr lang="en-US" sz="1400" i="1">
                            <a:latin typeface="Cambria Math"/>
                          </a:rPr>
                          <m:t>𝑢</m:t>
                        </m:r>
                      </m:e>
                      <m:sub>
                        <m:r>
                          <a:rPr lang="en-US" sz="1400" i="1">
                            <a:latin typeface="Cambria Math"/>
                          </a:rPr>
                          <m:t>1</m:t>
                        </m:r>
                      </m:sub>
                    </m:sSub>
                    <m:r>
                      <a:rPr lang="en-US" sz="1400" i="1">
                        <a:latin typeface="Cambria Math"/>
                      </a:rPr>
                      <m:t>=</m:t>
                    </m:r>
                    <m:f>
                      <m:fPr>
                        <m:ctrlPr>
                          <a:rPr lang="en-US" sz="1400" i="1">
                            <a:latin typeface="Cambria Math"/>
                          </a:rPr>
                        </m:ctrlPr>
                      </m:fPr>
                      <m:num>
                        <m:sSub>
                          <m:sSubPr>
                            <m:ctrlPr>
                              <a:rPr lang="en-US" sz="1400" i="1">
                                <a:latin typeface="Cambria Math"/>
                              </a:rPr>
                            </m:ctrlPr>
                          </m:sSubPr>
                          <m:e>
                            <m:r>
                              <a:rPr lang="en-US" sz="1400" i="1">
                                <a:latin typeface="Cambria Math"/>
                              </a:rPr>
                              <m:t>𝑎</m:t>
                            </m:r>
                          </m:e>
                          <m:sub>
                            <m:r>
                              <a:rPr lang="en-US" sz="1400" i="1">
                                <a:latin typeface="Cambria Math"/>
                              </a:rPr>
                              <m:t>2</m:t>
                            </m:r>
                          </m:sub>
                        </m:sSub>
                        <m:sSub>
                          <m:sSubPr>
                            <m:ctrlPr>
                              <a:rPr lang="en-US" sz="1400" i="1">
                                <a:latin typeface="Cambria Math"/>
                              </a:rPr>
                            </m:ctrlPr>
                          </m:sSubPr>
                          <m:e>
                            <m:r>
                              <a:rPr lang="en-US" sz="1400" i="1">
                                <a:latin typeface="Cambria Math"/>
                              </a:rPr>
                              <m:t>𝑢</m:t>
                            </m:r>
                          </m:e>
                          <m:sub>
                            <m:r>
                              <a:rPr lang="en-US" sz="1400" i="1">
                                <a:latin typeface="Cambria Math"/>
                              </a:rPr>
                              <m:t>2</m:t>
                            </m:r>
                          </m:sub>
                        </m:sSub>
                      </m:num>
                      <m:den>
                        <m:sSub>
                          <m:sSubPr>
                            <m:ctrlPr>
                              <a:rPr lang="en-US" sz="1400" i="1">
                                <a:latin typeface="Cambria Math"/>
                              </a:rPr>
                            </m:ctrlPr>
                          </m:sSubPr>
                          <m:e>
                            <m:r>
                              <a:rPr lang="en-US" sz="1400" i="1">
                                <a:latin typeface="Cambria Math"/>
                              </a:rPr>
                              <m:t>𝑎</m:t>
                            </m:r>
                          </m:e>
                          <m:sub>
                            <m:r>
                              <a:rPr lang="en-US" sz="1400" i="1">
                                <a:latin typeface="Cambria Math"/>
                              </a:rPr>
                              <m:t>1</m:t>
                            </m:r>
                          </m:sub>
                        </m:sSub>
                      </m:den>
                    </m:f>
                  </m:oMath>
                </a14:m>
                <a:r>
                  <a:rPr lang="en-US" sz="1400" dirty="0"/>
                  <a:t>Substituting this value of </a:t>
                </a:r>
                <a14:m>
                  <m:oMath xmlns:m="http://schemas.openxmlformats.org/officeDocument/2006/math">
                    <m:sSub>
                      <m:sSubPr>
                        <m:ctrlPr>
                          <a:rPr lang="en-US" sz="1400" i="1">
                            <a:latin typeface="Cambria Math"/>
                          </a:rPr>
                        </m:ctrlPr>
                      </m:sSubPr>
                      <m:e>
                        <m:r>
                          <a:rPr lang="en-US" sz="1400" i="1">
                            <a:latin typeface="Cambria Math"/>
                          </a:rPr>
                          <m:t>𝑢</m:t>
                        </m:r>
                      </m:e>
                      <m:sub>
                        <m:r>
                          <a:rPr lang="en-US" sz="1400" i="1">
                            <a:latin typeface="Cambria Math"/>
                          </a:rPr>
                          <m:t>1</m:t>
                        </m:r>
                      </m:sub>
                    </m:sSub>
                  </m:oMath>
                </a14:m>
                <a:r>
                  <a:rPr lang="en-US" sz="1400" dirty="0"/>
                  <a:t> in equation (a)</a:t>
                </a:r>
              </a:p>
            </p:txBody>
          </p:sp>
        </mc:Choice>
        <mc:Fallback xmlns="">
          <p:sp>
            <p:nvSpPr>
              <p:cNvPr id="5" name="Rectangle 4"/>
              <p:cNvSpPr>
                <a:spLocks noRot="1" noChangeAspect="1" noMove="1" noResize="1" noEditPoints="1" noAdjustHandles="1" noChangeArrowheads="1" noChangeShapeType="1" noTextEdit="1"/>
              </p:cNvSpPr>
              <p:nvPr/>
            </p:nvSpPr>
            <p:spPr>
              <a:xfrm>
                <a:off x="534616" y="4318992"/>
                <a:ext cx="4572000" cy="1951047"/>
              </a:xfrm>
              <a:prstGeom prst="rect">
                <a:avLst/>
              </a:prstGeom>
              <a:blipFill rotWithShape="1">
                <a:blip r:embed="rId5"/>
                <a:stretch>
                  <a:fillRect l="-400" r="-400" b="-1558"/>
                </a:stretch>
              </a:blipFill>
            </p:spPr>
            <p:txBody>
              <a:bodyPr/>
              <a:lstStyle/>
              <a:p>
                <a:r>
                  <a:rPr lang="ar-IQ">
                    <a:noFill/>
                  </a:rPr>
                  <a:t> </a:t>
                </a:r>
              </a:p>
            </p:txBody>
          </p:sp>
        </mc:Fallback>
      </mc:AlternateContent>
    </p:spTree>
    <p:extLst>
      <p:ext uri="{BB962C8B-B14F-4D97-AF65-F5344CB8AC3E}">
        <p14:creationId xmlns:p14="http://schemas.microsoft.com/office/powerpoint/2010/main" val="32455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95536" y="332656"/>
                <a:ext cx="8136904" cy="6194837"/>
              </a:xfrm>
              <a:prstGeom prst="rect">
                <a:avLst/>
              </a:prstGeom>
            </p:spPr>
            <p:txBody>
              <a:bodyPr wrap="square">
                <a:spAutoFit/>
              </a:bodyPr>
              <a:lstStyle/>
              <a:p>
                <a:pPr algn="just" rtl="0"/>
                <a14:m>
                  <m:oMathPara xmlns:m="http://schemas.openxmlformats.org/officeDocument/2006/math">
                    <m:oMathParaPr>
                      <m:jc m:val="centerGroup"/>
                    </m:oMathParaPr>
                    <m:oMath xmlns:m="http://schemas.openxmlformats.org/officeDocument/2006/math">
                      <m:r>
                        <a:rPr lang="en-US" sz="1400" i="1">
                          <a:latin typeface="Cambria Math"/>
                        </a:rPr>
                        <m:t>∆</m:t>
                      </m:r>
                      <m:r>
                        <a:rPr lang="en-US" sz="1400" i="1">
                          <a:latin typeface="Cambria Math"/>
                        </a:rPr>
                        <m:t>h</m:t>
                      </m:r>
                      <m:r>
                        <a:rPr lang="en-US" sz="1400" i="1">
                          <a:latin typeface="Cambria Math"/>
                        </a:rPr>
                        <m:t>= </m:t>
                      </m:r>
                      <m:f>
                        <m:fPr>
                          <m:ctrlPr>
                            <a:rPr lang="en-US" sz="1400" i="1">
                              <a:latin typeface="Cambria Math"/>
                            </a:rPr>
                          </m:ctrlPr>
                        </m:fPr>
                        <m:num>
                          <m:sSubSup>
                            <m:sSubSupPr>
                              <m:ctrlPr>
                                <a:rPr lang="en-US" sz="1400" i="1">
                                  <a:latin typeface="Cambria Math"/>
                                </a:rPr>
                              </m:ctrlPr>
                            </m:sSubSupPr>
                            <m:e>
                              <m:r>
                                <a:rPr lang="en-US" sz="1400" i="1">
                                  <a:latin typeface="Cambria Math"/>
                                </a:rPr>
                                <m:t>𝑢</m:t>
                              </m:r>
                            </m:e>
                            <m:sub>
                              <m:r>
                                <a:rPr lang="en-US" sz="1400" i="1">
                                  <a:latin typeface="Cambria Math"/>
                                </a:rPr>
                                <m:t>2</m:t>
                              </m:r>
                            </m:sub>
                            <m:sup>
                              <m:r>
                                <a:rPr lang="en-US" sz="1400" i="1">
                                  <a:latin typeface="Cambria Math"/>
                                </a:rPr>
                                <m:t>2</m:t>
                              </m:r>
                            </m:sup>
                          </m:sSubSup>
                        </m:num>
                        <m:den>
                          <m:r>
                            <a:rPr lang="en-US" sz="1400" i="1">
                              <a:latin typeface="Cambria Math"/>
                            </a:rPr>
                            <m:t>2</m:t>
                          </m:r>
                          <m:r>
                            <a:rPr lang="en-US" sz="1400" i="1">
                              <a:latin typeface="Cambria Math"/>
                            </a:rPr>
                            <m:t>𝑔</m:t>
                          </m:r>
                        </m:den>
                      </m:f>
                      <m:r>
                        <a:rPr lang="en-US" sz="1400" i="1">
                          <a:latin typeface="Cambria Math"/>
                        </a:rPr>
                        <m:t>−</m:t>
                      </m:r>
                      <m:f>
                        <m:fPr>
                          <m:ctrlPr>
                            <a:rPr lang="en-US" sz="1400" i="1">
                              <a:latin typeface="Cambria Math"/>
                            </a:rPr>
                          </m:ctrlPr>
                        </m:fPr>
                        <m:num>
                          <m:sSub>
                            <m:sSubPr>
                              <m:ctrlPr>
                                <a:rPr lang="en-US" sz="1400" i="1">
                                  <a:latin typeface="Cambria Math"/>
                                </a:rPr>
                              </m:ctrlPr>
                            </m:sSubPr>
                            <m:e>
                              <m:sSup>
                                <m:sSupPr>
                                  <m:ctrlPr>
                                    <a:rPr lang="en-US" sz="1400" i="1">
                                      <a:latin typeface="Cambria Math"/>
                                    </a:rPr>
                                  </m:ctrlPr>
                                </m:sSupPr>
                                <m:e>
                                  <m:sSubSup>
                                    <m:sSubSupPr>
                                      <m:ctrlPr>
                                        <a:rPr lang="en-US" sz="1400" i="1">
                                          <a:latin typeface="Cambria Math"/>
                                        </a:rPr>
                                      </m:ctrlPr>
                                    </m:sSubSupPr>
                                    <m:e>
                                      <m:d>
                                        <m:dPr>
                                          <m:ctrlPr>
                                            <a:rPr lang="en-US" sz="1400" i="1">
                                              <a:latin typeface="Cambria Math"/>
                                            </a:rPr>
                                          </m:ctrlPr>
                                        </m:dPr>
                                        <m:e>
                                          <m:f>
                                            <m:fPr>
                                              <m:ctrlPr>
                                                <a:rPr lang="en-US" sz="1400" i="1">
                                                  <a:latin typeface="Cambria Math"/>
                                                </a:rPr>
                                              </m:ctrlPr>
                                            </m:fPr>
                                            <m:num>
                                              <m:sSub>
                                                <m:sSubPr>
                                                  <m:ctrlPr>
                                                    <a:rPr lang="en-US" sz="1400" i="1">
                                                      <a:latin typeface="Cambria Math"/>
                                                    </a:rPr>
                                                  </m:ctrlPr>
                                                </m:sSubPr>
                                                <m:e>
                                                  <m:r>
                                                    <a:rPr lang="en-US" sz="1400" i="1">
                                                      <a:latin typeface="Cambria Math"/>
                                                    </a:rPr>
                                                    <m:t>𝑎</m:t>
                                                  </m:r>
                                                </m:e>
                                                <m:sub>
                                                  <m:r>
                                                    <a:rPr lang="en-US" sz="1400" i="1">
                                                      <a:latin typeface="Cambria Math"/>
                                                    </a:rPr>
                                                    <m:t>2</m:t>
                                                  </m:r>
                                                </m:sub>
                                              </m:sSub>
                                              <m:sSub>
                                                <m:sSubPr>
                                                  <m:ctrlPr>
                                                    <a:rPr lang="en-US" sz="1400" i="1">
                                                      <a:latin typeface="Cambria Math"/>
                                                    </a:rPr>
                                                  </m:ctrlPr>
                                                </m:sSubPr>
                                                <m:e>
                                                  <m:r>
                                                    <a:rPr lang="en-US" sz="1400" i="1">
                                                      <a:latin typeface="Cambria Math"/>
                                                    </a:rPr>
                                                    <m:t>𝑢</m:t>
                                                  </m:r>
                                                </m:e>
                                                <m:sub>
                                                  <m:r>
                                                    <a:rPr lang="en-US" sz="1400" i="1">
                                                      <a:latin typeface="Cambria Math"/>
                                                    </a:rPr>
                                                    <m:t>2</m:t>
                                                  </m:r>
                                                </m:sub>
                                              </m:sSub>
                                            </m:num>
                                            <m:den>
                                              <m:sSub>
                                                <m:sSubPr>
                                                  <m:ctrlPr>
                                                    <a:rPr lang="en-US" sz="1400" i="1">
                                                      <a:latin typeface="Cambria Math"/>
                                                    </a:rPr>
                                                  </m:ctrlPr>
                                                </m:sSubPr>
                                                <m:e>
                                                  <m:r>
                                                    <a:rPr lang="en-US" sz="1400" i="1">
                                                      <a:latin typeface="Cambria Math"/>
                                                    </a:rPr>
                                                    <m:t>𝑎</m:t>
                                                  </m:r>
                                                </m:e>
                                                <m:sub>
                                                  <m:r>
                                                    <a:rPr lang="en-US" sz="1400" i="1">
                                                      <a:latin typeface="Cambria Math"/>
                                                    </a:rPr>
                                                    <m:t>1</m:t>
                                                  </m:r>
                                                </m:sub>
                                              </m:sSub>
                                            </m:den>
                                          </m:f>
                                        </m:e>
                                      </m:d>
                                    </m:e>
                                    <m:sub>
                                      <m:r>
                                        <a:rPr lang="en-US" sz="1400" i="1">
                                          <a:latin typeface="Cambria Math"/>
                                        </a:rPr>
                                        <m:t> </m:t>
                                      </m:r>
                                    </m:sub>
                                    <m:sup>
                                      <m:r>
                                        <a:rPr lang="en-US" sz="1400" i="1">
                                          <a:latin typeface="Cambria Math"/>
                                        </a:rPr>
                                        <m:t>2</m:t>
                                      </m:r>
                                    </m:sup>
                                  </m:sSubSup>
                                </m:e>
                                <m:sup>
                                  <m:r>
                                    <a:rPr lang="en-US" sz="1400" i="1">
                                      <a:latin typeface="Cambria Math"/>
                                    </a:rPr>
                                    <m:t> </m:t>
                                  </m:r>
                                </m:sup>
                              </m:sSup>
                            </m:e>
                            <m:sub>
                              <m:r>
                                <a:rPr lang="en-US" sz="1400" i="1">
                                  <a:latin typeface="Cambria Math"/>
                                </a:rPr>
                                <m:t> </m:t>
                              </m:r>
                            </m:sub>
                          </m:sSub>
                        </m:num>
                        <m:den>
                          <m:r>
                            <a:rPr lang="en-US" sz="1400" i="1">
                              <a:latin typeface="Cambria Math"/>
                            </a:rPr>
                            <m:t>2</m:t>
                          </m:r>
                          <m:r>
                            <a:rPr lang="en-US" sz="1400" i="1">
                              <a:latin typeface="Cambria Math"/>
                            </a:rPr>
                            <m:t>𝑔</m:t>
                          </m:r>
                        </m:den>
                      </m:f>
                      <m:r>
                        <a:rPr lang="en-US" sz="1400" i="1">
                          <a:latin typeface="Cambria Math"/>
                        </a:rPr>
                        <m:t>=</m:t>
                      </m:r>
                      <m:f>
                        <m:fPr>
                          <m:ctrlPr>
                            <a:rPr lang="en-US" sz="1400" i="1">
                              <a:latin typeface="Cambria Math"/>
                            </a:rPr>
                          </m:ctrlPr>
                        </m:fPr>
                        <m:num>
                          <m:sSubSup>
                            <m:sSubSupPr>
                              <m:ctrlPr>
                                <a:rPr lang="en-US" sz="1400" i="1">
                                  <a:latin typeface="Cambria Math"/>
                                </a:rPr>
                              </m:ctrlPr>
                            </m:sSubSupPr>
                            <m:e>
                              <m:r>
                                <a:rPr lang="en-US" sz="1400" i="1">
                                  <a:latin typeface="Cambria Math"/>
                                </a:rPr>
                                <m:t>𝑢</m:t>
                              </m:r>
                            </m:e>
                            <m:sub>
                              <m:r>
                                <a:rPr lang="en-US" sz="1400" i="1">
                                  <a:latin typeface="Cambria Math"/>
                                </a:rPr>
                                <m:t>2</m:t>
                              </m:r>
                            </m:sub>
                            <m:sup>
                              <m:r>
                                <a:rPr lang="en-US" sz="1400" i="1">
                                  <a:latin typeface="Cambria Math"/>
                                </a:rPr>
                                <m:t>2</m:t>
                              </m:r>
                            </m:sup>
                          </m:sSubSup>
                        </m:num>
                        <m:den>
                          <m:r>
                            <a:rPr lang="en-US" sz="1400" i="1">
                              <a:latin typeface="Cambria Math"/>
                            </a:rPr>
                            <m:t>2</m:t>
                          </m:r>
                          <m:r>
                            <a:rPr lang="en-US" sz="1400" i="1">
                              <a:latin typeface="Cambria Math"/>
                            </a:rPr>
                            <m:t>𝑔</m:t>
                          </m:r>
                        </m:den>
                      </m:f>
                      <m:r>
                        <a:rPr lang="en-US" sz="1400" i="1">
                          <a:latin typeface="Cambria Math"/>
                        </a:rPr>
                        <m:t> </m:t>
                      </m:r>
                      <m:d>
                        <m:dPr>
                          <m:begChr m:val="["/>
                          <m:endChr m:val="]"/>
                          <m:ctrlPr>
                            <a:rPr lang="en-US" sz="1400" i="1">
                              <a:latin typeface="Cambria Math"/>
                            </a:rPr>
                          </m:ctrlPr>
                        </m:dPr>
                        <m:e>
                          <m:r>
                            <a:rPr lang="en-US" sz="1400" i="1">
                              <a:latin typeface="Cambria Math"/>
                            </a:rPr>
                            <m:t>1</m:t>
                          </m:r>
                          <m:r>
                            <a:rPr lang="en-US" sz="1400" i="1">
                              <a:latin typeface="Cambria Math"/>
                            </a:rPr>
                            <m:t>−</m:t>
                          </m:r>
                          <m:f>
                            <m:fPr>
                              <m:ctrlPr>
                                <a:rPr lang="en-US" sz="1400" i="1">
                                  <a:latin typeface="Cambria Math"/>
                                </a:rPr>
                              </m:ctrlPr>
                            </m:fPr>
                            <m:num>
                              <m:sSubSup>
                                <m:sSubSupPr>
                                  <m:ctrlPr>
                                    <a:rPr lang="en-US" sz="1400" i="1">
                                      <a:latin typeface="Cambria Math"/>
                                    </a:rPr>
                                  </m:ctrlPr>
                                </m:sSubSupPr>
                                <m:e>
                                  <m:r>
                                    <a:rPr lang="en-US" sz="1400" i="1">
                                      <a:latin typeface="Cambria Math"/>
                                    </a:rPr>
                                    <m:t>𝑎</m:t>
                                  </m:r>
                                </m:e>
                                <m:sub>
                                  <m:r>
                                    <a:rPr lang="en-US" sz="1400" i="1">
                                      <a:latin typeface="Cambria Math"/>
                                    </a:rPr>
                                    <m:t>2</m:t>
                                  </m:r>
                                </m:sub>
                                <m:sup>
                                  <m:r>
                                    <a:rPr lang="en-US" sz="1400" i="1">
                                      <a:latin typeface="Cambria Math"/>
                                    </a:rPr>
                                    <m:t>2</m:t>
                                  </m:r>
                                </m:sup>
                              </m:sSubSup>
                            </m:num>
                            <m:den>
                              <m:sSubSup>
                                <m:sSubSupPr>
                                  <m:ctrlPr>
                                    <a:rPr lang="en-US" sz="1400" i="1">
                                      <a:latin typeface="Cambria Math"/>
                                    </a:rPr>
                                  </m:ctrlPr>
                                </m:sSubSupPr>
                                <m:e>
                                  <m:r>
                                    <a:rPr lang="en-US" sz="1400" i="1">
                                      <a:latin typeface="Cambria Math"/>
                                    </a:rPr>
                                    <m:t>𝑎</m:t>
                                  </m:r>
                                </m:e>
                                <m:sub>
                                  <m:r>
                                    <a:rPr lang="en-US" sz="1400" i="1">
                                      <a:latin typeface="Cambria Math"/>
                                    </a:rPr>
                                    <m:t>1</m:t>
                                  </m:r>
                                </m:sub>
                                <m:sup>
                                  <m:r>
                                    <a:rPr lang="en-US" sz="1400" i="1">
                                      <a:latin typeface="Cambria Math"/>
                                    </a:rPr>
                                    <m:t>2</m:t>
                                  </m:r>
                                </m:sup>
                              </m:sSubSup>
                            </m:den>
                          </m:f>
                        </m:e>
                      </m:d>
                      <m:r>
                        <a:rPr lang="en-US" sz="1400" i="1">
                          <a:latin typeface="Cambria Math"/>
                        </a:rPr>
                        <m:t>=</m:t>
                      </m:r>
                      <m:f>
                        <m:fPr>
                          <m:ctrlPr>
                            <a:rPr lang="en-US" sz="1400" i="1">
                              <a:latin typeface="Cambria Math"/>
                            </a:rPr>
                          </m:ctrlPr>
                        </m:fPr>
                        <m:num>
                          <m:sSubSup>
                            <m:sSubSupPr>
                              <m:ctrlPr>
                                <a:rPr lang="en-US" sz="1400" i="1">
                                  <a:latin typeface="Cambria Math"/>
                                </a:rPr>
                              </m:ctrlPr>
                            </m:sSubSupPr>
                            <m:e>
                              <m:r>
                                <a:rPr lang="en-US" sz="1400" i="1">
                                  <a:latin typeface="Cambria Math"/>
                                </a:rPr>
                                <m:t>𝑢</m:t>
                              </m:r>
                            </m:e>
                            <m:sub>
                              <m:r>
                                <a:rPr lang="en-US" sz="1400" i="1">
                                  <a:latin typeface="Cambria Math"/>
                                </a:rPr>
                                <m:t>2</m:t>
                              </m:r>
                            </m:sub>
                            <m:sup>
                              <m:r>
                                <a:rPr lang="en-US" sz="1400" i="1">
                                  <a:latin typeface="Cambria Math"/>
                                </a:rPr>
                                <m:t>2</m:t>
                              </m:r>
                            </m:sup>
                          </m:sSubSup>
                        </m:num>
                        <m:den>
                          <m:r>
                            <a:rPr lang="en-US" sz="1400" i="1">
                              <a:latin typeface="Cambria Math"/>
                            </a:rPr>
                            <m:t>2</m:t>
                          </m:r>
                          <m:r>
                            <a:rPr lang="en-US" sz="1400" i="1">
                              <a:latin typeface="Cambria Math"/>
                            </a:rPr>
                            <m:t>𝑔</m:t>
                          </m:r>
                        </m:den>
                      </m:f>
                      <m:r>
                        <a:rPr lang="en-US" sz="1400" i="1">
                          <a:latin typeface="Cambria Math"/>
                        </a:rPr>
                        <m:t> </m:t>
                      </m:r>
                      <m:d>
                        <m:dPr>
                          <m:begChr m:val="["/>
                          <m:endChr m:val="]"/>
                          <m:ctrlPr>
                            <a:rPr lang="en-US" sz="1400" i="1">
                              <a:latin typeface="Cambria Math"/>
                            </a:rPr>
                          </m:ctrlPr>
                        </m:dPr>
                        <m:e>
                          <m:f>
                            <m:fPr>
                              <m:ctrlPr>
                                <a:rPr lang="en-US" sz="1400" i="1">
                                  <a:latin typeface="Cambria Math"/>
                                </a:rPr>
                              </m:ctrlPr>
                            </m:fPr>
                            <m:num>
                              <m:sSubSup>
                                <m:sSubSupPr>
                                  <m:ctrlPr>
                                    <a:rPr lang="en-US" sz="1400" i="1">
                                      <a:latin typeface="Cambria Math"/>
                                    </a:rPr>
                                  </m:ctrlPr>
                                </m:sSubSupPr>
                                <m:e>
                                  <m:sSubSup>
                                    <m:sSubSupPr>
                                      <m:ctrlPr>
                                        <a:rPr lang="en-US" sz="1400" i="1">
                                          <a:latin typeface="Cambria Math"/>
                                        </a:rPr>
                                      </m:ctrlPr>
                                    </m:sSubSupPr>
                                    <m:e>
                                      <m:r>
                                        <a:rPr lang="en-US" sz="1400" i="1">
                                          <a:latin typeface="Cambria Math"/>
                                        </a:rPr>
                                        <m:t>𝑎</m:t>
                                      </m:r>
                                    </m:e>
                                    <m:sub>
                                      <m:r>
                                        <a:rPr lang="en-US" sz="1400" i="1">
                                          <a:latin typeface="Cambria Math"/>
                                        </a:rPr>
                                        <m:t>1</m:t>
                                      </m:r>
                                    </m:sub>
                                    <m:sup>
                                      <m:r>
                                        <a:rPr lang="en-US" sz="1400" i="1">
                                          <a:latin typeface="Cambria Math"/>
                                        </a:rPr>
                                        <m:t>2</m:t>
                                      </m:r>
                                    </m:sup>
                                  </m:sSubSup>
                                  <m:r>
                                    <a:rPr lang="en-US" sz="1400" i="1">
                                      <a:latin typeface="Cambria Math"/>
                                    </a:rPr>
                                    <m:t>−</m:t>
                                  </m:r>
                                  <m:r>
                                    <a:rPr lang="en-US" sz="1400" i="1">
                                      <a:latin typeface="Cambria Math"/>
                                    </a:rPr>
                                    <m:t>𝑎</m:t>
                                  </m:r>
                                </m:e>
                                <m:sub>
                                  <m:r>
                                    <a:rPr lang="en-US" sz="1400" i="1">
                                      <a:latin typeface="Cambria Math"/>
                                    </a:rPr>
                                    <m:t>2</m:t>
                                  </m:r>
                                </m:sub>
                                <m:sup>
                                  <m:r>
                                    <a:rPr lang="en-US" sz="1400" i="1">
                                      <a:latin typeface="Cambria Math"/>
                                    </a:rPr>
                                    <m:t>2</m:t>
                                  </m:r>
                                </m:sup>
                              </m:sSubSup>
                            </m:num>
                            <m:den>
                              <m:sSubSup>
                                <m:sSubSupPr>
                                  <m:ctrlPr>
                                    <a:rPr lang="en-US" sz="1400" i="1">
                                      <a:latin typeface="Cambria Math"/>
                                    </a:rPr>
                                  </m:ctrlPr>
                                </m:sSubSupPr>
                                <m:e>
                                  <m:r>
                                    <a:rPr lang="en-US" sz="1400" i="1">
                                      <a:latin typeface="Cambria Math"/>
                                    </a:rPr>
                                    <m:t>𝑎</m:t>
                                  </m:r>
                                </m:e>
                                <m:sub>
                                  <m:r>
                                    <a:rPr lang="en-US" sz="1400" i="1">
                                      <a:latin typeface="Cambria Math"/>
                                    </a:rPr>
                                    <m:t>1</m:t>
                                  </m:r>
                                </m:sub>
                                <m:sup>
                                  <m:r>
                                    <a:rPr lang="en-US" sz="1400" i="1">
                                      <a:latin typeface="Cambria Math"/>
                                    </a:rPr>
                                    <m:t>2</m:t>
                                  </m:r>
                                </m:sup>
                              </m:sSubSup>
                            </m:den>
                          </m:f>
                        </m:e>
                      </m:d>
                    </m:oMath>
                  </m:oMathPara>
                </a14:m>
                <a:endParaRPr lang="en-US" sz="1400" dirty="0"/>
              </a:p>
              <a:p>
                <a:pPr algn="just" rtl="0"/>
                <a14:m>
                  <m:oMathPara xmlns:m="http://schemas.openxmlformats.org/officeDocument/2006/math">
                    <m:oMathParaPr>
                      <m:jc m:val="centerGroup"/>
                    </m:oMathParaPr>
                    <m:oMath xmlns:m="http://schemas.openxmlformats.org/officeDocument/2006/math">
                      <m:sSubSup>
                        <m:sSubSupPr>
                          <m:ctrlPr>
                            <a:rPr lang="en-US" sz="1400" i="1">
                              <a:latin typeface="Cambria Math"/>
                            </a:rPr>
                          </m:ctrlPr>
                        </m:sSubSupPr>
                        <m:e>
                          <m:r>
                            <a:rPr lang="en-US" sz="1400" i="1">
                              <a:latin typeface="Cambria Math"/>
                            </a:rPr>
                            <m:t>𝑢</m:t>
                          </m:r>
                        </m:e>
                        <m:sub>
                          <m:r>
                            <a:rPr lang="en-US" sz="1400" i="1">
                              <a:latin typeface="Cambria Math"/>
                            </a:rPr>
                            <m:t>2</m:t>
                          </m:r>
                        </m:sub>
                        <m:sup>
                          <m:r>
                            <a:rPr lang="en-US" sz="1400" i="1">
                              <a:latin typeface="Cambria Math"/>
                            </a:rPr>
                            <m:t>2</m:t>
                          </m:r>
                        </m:sup>
                      </m:sSubSup>
                      <m:r>
                        <a:rPr lang="en-US" sz="1400" i="1">
                          <a:latin typeface="Cambria Math"/>
                        </a:rPr>
                        <m:t>=</m:t>
                      </m:r>
                      <m:r>
                        <a:rPr lang="en-US" sz="1400" i="1">
                          <a:latin typeface="Cambria Math"/>
                        </a:rPr>
                        <m:t>2</m:t>
                      </m:r>
                      <m:r>
                        <a:rPr lang="en-US" sz="1400" i="1">
                          <a:latin typeface="Cambria Math"/>
                        </a:rPr>
                        <m:t>𝑔</m:t>
                      </m:r>
                      <m:r>
                        <a:rPr lang="en-US" sz="1400" i="1">
                          <a:latin typeface="Cambria Math"/>
                        </a:rPr>
                        <m:t>∆</m:t>
                      </m:r>
                      <m:r>
                        <a:rPr lang="en-US" sz="1400" i="1">
                          <a:latin typeface="Cambria Math"/>
                        </a:rPr>
                        <m:t>h</m:t>
                      </m:r>
                      <m:f>
                        <m:fPr>
                          <m:ctrlPr>
                            <a:rPr lang="en-US" sz="1400" i="1">
                              <a:latin typeface="Cambria Math"/>
                            </a:rPr>
                          </m:ctrlPr>
                        </m:fPr>
                        <m:num>
                          <m:sSubSup>
                            <m:sSubSupPr>
                              <m:ctrlPr>
                                <a:rPr lang="en-US" sz="1400" i="1">
                                  <a:latin typeface="Cambria Math"/>
                                </a:rPr>
                              </m:ctrlPr>
                            </m:sSubSupPr>
                            <m:e>
                              <m:r>
                                <a:rPr lang="en-US" sz="1400" i="1">
                                  <a:latin typeface="Cambria Math"/>
                                </a:rPr>
                                <m:t>𝑎</m:t>
                              </m:r>
                            </m:e>
                            <m:sub>
                              <m:r>
                                <a:rPr lang="en-US" sz="1400" i="1">
                                  <a:latin typeface="Cambria Math"/>
                                </a:rPr>
                                <m:t>1</m:t>
                              </m:r>
                            </m:sub>
                            <m:sup>
                              <m:r>
                                <a:rPr lang="en-US" sz="1400" i="1">
                                  <a:latin typeface="Cambria Math"/>
                                </a:rPr>
                                <m:t>2</m:t>
                              </m:r>
                            </m:sup>
                          </m:sSubSup>
                        </m:num>
                        <m:den>
                          <m:sSubSup>
                            <m:sSubSupPr>
                              <m:ctrlPr>
                                <a:rPr lang="en-US" sz="1400" i="1">
                                  <a:latin typeface="Cambria Math"/>
                                </a:rPr>
                              </m:ctrlPr>
                            </m:sSubSupPr>
                            <m:e>
                              <m:r>
                                <a:rPr lang="en-US" sz="1400" i="1">
                                  <a:latin typeface="Cambria Math"/>
                                </a:rPr>
                                <m:t>𝑎</m:t>
                              </m:r>
                            </m:e>
                            <m:sub>
                              <m:r>
                                <a:rPr lang="en-US" sz="1400" i="1">
                                  <a:latin typeface="Cambria Math"/>
                                </a:rPr>
                                <m:t>1</m:t>
                              </m:r>
                            </m:sub>
                            <m:sup>
                              <m:r>
                                <a:rPr lang="en-US" sz="1400" i="1">
                                  <a:latin typeface="Cambria Math"/>
                                </a:rPr>
                                <m:t>2</m:t>
                              </m:r>
                            </m:sup>
                          </m:sSubSup>
                          <m:r>
                            <a:rPr lang="en-US" sz="1400" i="1">
                              <a:latin typeface="Cambria Math"/>
                            </a:rPr>
                            <m:t>−</m:t>
                          </m:r>
                          <m:sSubSup>
                            <m:sSubSupPr>
                              <m:ctrlPr>
                                <a:rPr lang="en-US" sz="1400" i="1">
                                  <a:latin typeface="Cambria Math"/>
                                </a:rPr>
                              </m:ctrlPr>
                            </m:sSubSupPr>
                            <m:e>
                              <m:r>
                                <a:rPr lang="en-US" sz="1400" i="1">
                                  <a:latin typeface="Cambria Math"/>
                                </a:rPr>
                                <m:t>𝑎</m:t>
                              </m:r>
                            </m:e>
                            <m:sub>
                              <m:r>
                                <a:rPr lang="en-US" sz="1400" i="1">
                                  <a:latin typeface="Cambria Math"/>
                                </a:rPr>
                                <m:t>2</m:t>
                              </m:r>
                            </m:sub>
                            <m:sup>
                              <m:r>
                                <a:rPr lang="en-US" sz="1400" i="1">
                                  <a:latin typeface="Cambria Math"/>
                                </a:rPr>
                                <m:t>2</m:t>
                              </m:r>
                            </m:sup>
                          </m:sSubSup>
                        </m:den>
                      </m:f>
                    </m:oMath>
                  </m:oMathPara>
                </a14:m>
                <a:endParaRPr lang="en-US" sz="1400" dirty="0"/>
              </a:p>
              <a:p>
                <a:pPr algn="just" rtl="0"/>
                <a14:m>
                  <m:oMathPara xmlns:m="http://schemas.openxmlformats.org/officeDocument/2006/math">
                    <m:oMathParaPr>
                      <m:jc m:val="centerGroup"/>
                    </m:oMathParaPr>
                    <m:oMath xmlns:m="http://schemas.openxmlformats.org/officeDocument/2006/math">
                      <m:sSubSup>
                        <m:sSubSupPr>
                          <m:ctrlPr>
                            <a:rPr lang="en-US" sz="1400" i="1">
                              <a:latin typeface="Cambria Math"/>
                            </a:rPr>
                          </m:ctrlPr>
                        </m:sSubSupPr>
                        <m:e>
                          <m:r>
                            <a:rPr lang="en-US" sz="1400" i="1">
                              <a:latin typeface="Cambria Math"/>
                            </a:rPr>
                            <m:t>𝑢</m:t>
                          </m:r>
                        </m:e>
                        <m:sub>
                          <m:r>
                            <a:rPr lang="en-US" sz="1400" i="1">
                              <a:latin typeface="Cambria Math"/>
                            </a:rPr>
                            <m:t>2</m:t>
                          </m:r>
                        </m:sub>
                        <m:sup>
                          <m:r>
                            <a:rPr lang="en-US" sz="1400" i="1">
                              <a:latin typeface="Cambria Math"/>
                            </a:rPr>
                            <m:t> </m:t>
                          </m:r>
                        </m:sup>
                      </m:sSubSup>
                      <m:r>
                        <a:rPr lang="en-US" sz="1400" i="1">
                          <a:latin typeface="Cambria Math"/>
                        </a:rPr>
                        <m:t>=</m:t>
                      </m:r>
                      <m:rad>
                        <m:radPr>
                          <m:degHide m:val="on"/>
                          <m:ctrlPr>
                            <a:rPr lang="en-US" sz="1400" i="1">
                              <a:latin typeface="Cambria Math"/>
                            </a:rPr>
                          </m:ctrlPr>
                        </m:radPr>
                        <m:deg/>
                        <m:e>
                          <m:r>
                            <a:rPr lang="en-US" sz="1400" i="1">
                              <a:latin typeface="Cambria Math"/>
                            </a:rPr>
                            <m:t>2</m:t>
                          </m:r>
                          <m:r>
                            <a:rPr lang="en-US" sz="1400" i="1">
                              <a:latin typeface="Cambria Math"/>
                            </a:rPr>
                            <m:t>𝑔</m:t>
                          </m:r>
                          <m:r>
                            <a:rPr lang="en-US" sz="1400" i="1">
                              <a:latin typeface="Cambria Math"/>
                            </a:rPr>
                            <m:t>∆</m:t>
                          </m:r>
                          <m:r>
                            <a:rPr lang="en-US" sz="1400" i="1">
                              <a:latin typeface="Cambria Math"/>
                            </a:rPr>
                            <m:t>h</m:t>
                          </m:r>
                          <m:f>
                            <m:fPr>
                              <m:ctrlPr>
                                <a:rPr lang="en-US" sz="1400" i="1">
                                  <a:latin typeface="Cambria Math"/>
                                </a:rPr>
                              </m:ctrlPr>
                            </m:fPr>
                            <m:num>
                              <m:sSubSup>
                                <m:sSubSupPr>
                                  <m:ctrlPr>
                                    <a:rPr lang="en-US" sz="1400" i="1">
                                      <a:latin typeface="Cambria Math"/>
                                    </a:rPr>
                                  </m:ctrlPr>
                                </m:sSubSupPr>
                                <m:e>
                                  <m:r>
                                    <a:rPr lang="en-US" sz="1400" i="1">
                                      <a:latin typeface="Cambria Math"/>
                                    </a:rPr>
                                    <m:t>𝑎</m:t>
                                  </m:r>
                                </m:e>
                                <m:sub>
                                  <m:r>
                                    <a:rPr lang="en-US" sz="1400" i="1">
                                      <a:latin typeface="Cambria Math"/>
                                    </a:rPr>
                                    <m:t>1</m:t>
                                  </m:r>
                                </m:sub>
                                <m:sup>
                                  <m:r>
                                    <a:rPr lang="en-US" sz="1400" i="1">
                                      <a:latin typeface="Cambria Math"/>
                                    </a:rPr>
                                    <m:t>2</m:t>
                                  </m:r>
                                </m:sup>
                              </m:sSubSup>
                            </m:num>
                            <m:den>
                              <m:sSubSup>
                                <m:sSubSupPr>
                                  <m:ctrlPr>
                                    <a:rPr lang="en-US" sz="1400" i="1">
                                      <a:latin typeface="Cambria Math"/>
                                    </a:rPr>
                                  </m:ctrlPr>
                                </m:sSubSupPr>
                                <m:e>
                                  <m:r>
                                    <a:rPr lang="en-US" sz="1400" i="1">
                                      <a:latin typeface="Cambria Math"/>
                                    </a:rPr>
                                    <m:t>𝑎</m:t>
                                  </m:r>
                                </m:e>
                                <m:sub>
                                  <m:r>
                                    <a:rPr lang="en-US" sz="1400" i="1">
                                      <a:latin typeface="Cambria Math"/>
                                    </a:rPr>
                                    <m:t>1</m:t>
                                  </m:r>
                                </m:sub>
                                <m:sup>
                                  <m:r>
                                    <a:rPr lang="en-US" sz="1400" i="1">
                                      <a:latin typeface="Cambria Math"/>
                                    </a:rPr>
                                    <m:t>2</m:t>
                                  </m:r>
                                </m:sup>
                              </m:sSubSup>
                              <m:r>
                                <a:rPr lang="en-US" sz="1400" i="1">
                                  <a:latin typeface="Cambria Math"/>
                                </a:rPr>
                                <m:t>−</m:t>
                              </m:r>
                              <m:sSubSup>
                                <m:sSubSupPr>
                                  <m:ctrlPr>
                                    <a:rPr lang="en-US" sz="1400" i="1">
                                      <a:latin typeface="Cambria Math"/>
                                    </a:rPr>
                                  </m:ctrlPr>
                                </m:sSubSupPr>
                                <m:e>
                                  <m:r>
                                    <a:rPr lang="en-US" sz="1400" i="1">
                                      <a:latin typeface="Cambria Math"/>
                                    </a:rPr>
                                    <m:t>𝑎</m:t>
                                  </m:r>
                                </m:e>
                                <m:sub>
                                  <m:r>
                                    <a:rPr lang="en-US" sz="1400" i="1">
                                      <a:latin typeface="Cambria Math"/>
                                    </a:rPr>
                                    <m:t>2</m:t>
                                  </m:r>
                                </m:sub>
                                <m:sup>
                                  <m:r>
                                    <a:rPr lang="en-US" sz="1400" i="1">
                                      <a:latin typeface="Cambria Math"/>
                                    </a:rPr>
                                    <m:t>2</m:t>
                                  </m:r>
                                </m:sup>
                              </m:sSubSup>
                            </m:den>
                          </m:f>
                        </m:e>
                      </m:rad>
                      <m:r>
                        <a:rPr lang="en-US" sz="1400" i="1">
                          <a:latin typeface="Cambria Math"/>
                        </a:rPr>
                        <m:t>=</m:t>
                      </m:r>
                      <m:f>
                        <m:fPr>
                          <m:ctrlPr>
                            <a:rPr lang="en-US" sz="1400" i="1">
                              <a:latin typeface="Cambria Math"/>
                            </a:rPr>
                          </m:ctrlPr>
                        </m:fPr>
                        <m:num>
                          <m:sSub>
                            <m:sSubPr>
                              <m:ctrlPr>
                                <a:rPr lang="en-US" sz="1400" i="1">
                                  <a:latin typeface="Cambria Math"/>
                                </a:rPr>
                              </m:ctrlPr>
                            </m:sSubPr>
                            <m:e>
                              <m:r>
                                <a:rPr lang="en-US" sz="1400" i="1">
                                  <a:latin typeface="Cambria Math"/>
                                </a:rPr>
                                <m:t>𝑎</m:t>
                              </m:r>
                            </m:e>
                            <m:sub>
                              <m:r>
                                <a:rPr lang="en-US" sz="1400" i="1">
                                  <a:latin typeface="Cambria Math"/>
                                </a:rPr>
                                <m:t>1</m:t>
                              </m:r>
                            </m:sub>
                          </m:sSub>
                        </m:num>
                        <m:den>
                          <m:rad>
                            <m:radPr>
                              <m:degHide m:val="on"/>
                              <m:ctrlPr>
                                <a:rPr lang="en-US" sz="1400" i="1">
                                  <a:latin typeface="Cambria Math"/>
                                </a:rPr>
                              </m:ctrlPr>
                            </m:radPr>
                            <m:deg/>
                            <m:e>
                              <m:sSubSup>
                                <m:sSubSupPr>
                                  <m:ctrlPr>
                                    <a:rPr lang="en-US" sz="1400" i="1">
                                      <a:latin typeface="Cambria Math"/>
                                    </a:rPr>
                                  </m:ctrlPr>
                                </m:sSubSupPr>
                                <m:e>
                                  <m:r>
                                    <a:rPr lang="en-US" sz="1400" i="1">
                                      <a:latin typeface="Cambria Math"/>
                                    </a:rPr>
                                    <m:t>𝑎</m:t>
                                  </m:r>
                                </m:e>
                                <m:sub>
                                  <m:r>
                                    <a:rPr lang="en-US" sz="1400" i="1">
                                      <a:latin typeface="Cambria Math"/>
                                    </a:rPr>
                                    <m:t>1</m:t>
                                  </m:r>
                                </m:sub>
                                <m:sup>
                                  <m:r>
                                    <a:rPr lang="en-US" sz="1400" i="1">
                                      <a:latin typeface="Cambria Math"/>
                                    </a:rPr>
                                    <m:t>2</m:t>
                                  </m:r>
                                </m:sup>
                              </m:sSubSup>
                              <m:r>
                                <a:rPr lang="en-US" sz="1400" i="1">
                                  <a:latin typeface="Cambria Math"/>
                                </a:rPr>
                                <m:t>−</m:t>
                              </m:r>
                              <m:sSubSup>
                                <m:sSubSupPr>
                                  <m:ctrlPr>
                                    <a:rPr lang="en-US" sz="1400" i="1">
                                      <a:latin typeface="Cambria Math"/>
                                    </a:rPr>
                                  </m:ctrlPr>
                                </m:sSubSupPr>
                                <m:e>
                                  <m:r>
                                    <a:rPr lang="en-US" sz="1400" i="1">
                                      <a:latin typeface="Cambria Math"/>
                                    </a:rPr>
                                    <m:t>𝑎</m:t>
                                  </m:r>
                                </m:e>
                                <m:sub>
                                  <m:r>
                                    <a:rPr lang="en-US" sz="1400" i="1">
                                      <a:latin typeface="Cambria Math"/>
                                    </a:rPr>
                                    <m:t>2</m:t>
                                  </m:r>
                                </m:sub>
                                <m:sup>
                                  <m:r>
                                    <a:rPr lang="en-US" sz="1400" i="1">
                                      <a:latin typeface="Cambria Math"/>
                                    </a:rPr>
                                    <m:t>2</m:t>
                                  </m:r>
                                </m:sup>
                              </m:sSubSup>
                            </m:e>
                          </m:rad>
                        </m:den>
                      </m:f>
                      <m:rad>
                        <m:radPr>
                          <m:degHide m:val="on"/>
                          <m:ctrlPr>
                            <a:rPr lang="en-US" sz="1400" i="1">
                              <a:latin typeface="Cambria Math"/>
                            </a:rPr>
                          </m:ctrlPr>
                        </m:radPr>
                        <m:deg/>
                        <m:e>
                          <m:r>
                            <a:rPr lang="en-US" sz="1400" i="1">
                              <a:latin typeface="Cambria Math"/>
                            </a:rPr>
                            <m:t>2</m:t>
                          </m:r>
                          <m:r>
                            <a:rPr lang="en-US" sz="1400" i="1">
                              <a:latin typeface="Cambria Math"/>
                            </a:rPr>
                            <m:t>𝑔</m:t>
                          </m:r>
                          <m:r>
                            <a:rPr lang="en-US" sz="1400" i="1">
                              <a:latin typeface="Cambria Math"/>
                            </a:rPr>
                            <m:t>∆</m:t>
                          </m:r>
                          <m:r>
                            <a:rPr lang="en-US" sz="1400" i="1">
                              <a:latin typeface="Cambria Math"/>
                            </a:rPr>
                            <m:t>h</m:t>
                          </m:r>
                        </m:e>
                      </m:rad>
                    </m:oMath>
                  </m:oMathPara>
                </a14:m>
                <a:endParaRPr lang="en-US" sz="1400" dirty="0"/>
              </a:p>
              <a:p>
                <a:pPr algn="just" rtl="0"/>
                <a14:m>
                  <m:oMathPara xmlns:m="http://schemas.openxmlformats.org/officeDocument/2006/math">
                    <m:oMathParaPr>
                      <m:jc m:val="centerGroup"/>
                    </m:oMathParaPr>
                    <m:oMath xmlns:m="http://schemas.openxmlformats.org/officeDocument/2006/math">
                      <m:r>
                        <a:rPr lang="en-US" sz="1400" i="1">
                          <a:latin typeface="Cambria Math"/>
                        </a:rPr>
                        <m:t>𝑄</m:t>
                      </m:r>
                      <m:r>
                        <a:rPr lang="en-US" sz="1400" i="1">
                          <a:latin typeface="Cambria Math"/>
                        </a:rPr>
                        <m:t>=</m:t>
                      </m:r>
                      <m:sSub>
                        <m:sSubPr>
                          <m:ctrlPr>
                            <a:rPr lang="en-US" sz="1400" i="1">
                              <a:latin typeface="Cambria Math"/>
                            </a:rPr>
                          </m:ctrlPr>
                        </m:sSubPr>
                        <m:e>
                          <m:r>
                            <a:rPr lang="en-US" sz="1400" i="1">
                              <a:latin typeface="Cambria Math"/>
                            </a:rPr>
                            <m:t>𝑎</m:t>
                          </m:r>
                        </m:e>
                        <m:sub>
                          <m:r>
                            <a:rPr lang="en-US" sz="1400" i="1">
                              <a:latin typeface="Cambria Math"/>
                            </a:rPr>
                            <m:t>2</m:t>
                          </m:r>
                        </m:sub>
                      </m:sSub>
                      <m:sSub>
                        <m:sSubPr>
                          <m:ctrlPr>
                            <a:rPr lang="en-US" sz="1400" i="1">
                              <a:latin typeface="Cambria Math"/>
                            </a:rPr>
                          </m:ctrlPr>
                        </m:sSubPr>
                        <m:e>
                          <m:r>
                            <a:rPr lang="en-US" sz="1400" i="1">
                              <a:latin typeface="Cambria Math"/>
                            </a:rPr>
                            <m:t>𝑢</m:t>
                          </m:r>
                        </m:e>
                        <m:sub>
                          <m:r>
                            <a:rPr lang="en-US" sz="1400" i="1">
                              <a:latin typeface="Cambria Math"/>
                            </a:rPr>
                            <m:t>2</m:t>
                          </m:r>
                        </m:sub>
                      </m:sSub>
                    </m:oMath>
                  </m:oMathPara>
                </a14:m>
                <a:endParaRPr lang="en-US" sz="1400" dirty="0"/>
              </a:p>
              <a:p>
                <a:pPr algn="just" rtl="0"/>
                <a14:m>
                  <m:oMathPara xmlns:m="http://schemas.openxmlformats.org/officeDocument/2006/math">
                    <m:oMathParaPr>
                      <m:jc m:val="centerGroup"/>
                    </m:oMathParaPr>
                    <m:oMath xmlns:m="http://schemas.openxmlformats.org/officeDocument/2006/math">
                      <m:r>
                        <a:rPr lang="en-US" sz="1400" i="1">
                          <a:latin typeface="Cambria Math"/>
                        </a:rPr>
                        <m:t>𝑄</m:t>
                      </m:r>
                      <m:r>
                        <a:rPr lang="en-US" sz="1400" i="1">
                          <a:latin typeface="Cambria Math"/>
                        </a:rPr>
                        <m:t>=</m:t>
                      </m:r>
                      <m:f>
                        <m:fPr>
                          <m:ctrlPr>
                            <a:rPr lang="en-US" sz="1400" i="1">
                              <a:latin typeface="Cambria Math"/>
                            </a:rPr>
                          </m:ctrlPr>
                        </m:fPr>
                        <m:num>
                          <m:sSub>
                            <m:sSubPr>
                              <m:ctrlPr>
                                <a:rPr lang="en-US" sz="1400" i="1">
                                  <a:latin typeface="Cambria Math"/>
                                </a:rPr>
                              </m:ctrlPr>
                            </m:sSubPr>
                            <m:e>
                              <m:r>
                                <a:rPr lang="en-US" sz="1400" i="1">
                                  <a:latin typeface="Cambria Math"/>
                                </a:rPr>
                                <m:t>𝑎</m:t>
                              </m:r>
                            </m:e>
                            <m:sub>
                              <m:r>
                                <a:rPr lang="en-US" sz="1400" i="1">
                                  <a:latin typeface="Cambria Math"/>
                                </a:rPr>
                                <m:t>1</m:t>
                              </m:r>
                            </m:sub>
                          </m:sSub>
                          <m:sSub>
                            <m:sSubPr>
                              <m:ctrlPr>
                                <a:rPr lang="en-US" sz="1400" i="1">
                                  <a:latin typeface="Cambria Math"/>
                                </a:rPr>
                              </m:ctrlPr>
                            </m:sSubPr>
                            <m:e>
                              <m:r>
                                <a:rPr lang="en-US" sz="1400" i="1">
                                  <a:latin typeface="Cambria Math"/>
                                </a:rPr>
                                <m:t>𝑎</m:t>
                              </m:r>
                            </m:e>
                            <m:sub>
                              <m:r>
                                <a:rPr lang="en-US" sz="1400" i="1">
                                  <a:latin typeface="Cambria Math"/>
                                </a:rPr>
                                <m:t>2</m:t>
                              </m:r>
                            </m:sub>
                          </m:sSub>
                        </m:num>
                        <m:den>
                          <m:rad>
                            <m:radPr>
                              <m:degHide m:val="on"/>
                              <m:ctrlPr>
                                <a:rPr lang="en-US" sz="1400" i="1">
                                  <a:latin typeface="Cambria Math"/>
                                </a:rPr>
                              </m:ctrlPr>
                            </m:radPr>
                            <m:deg/>
                            <m:e>
                              <m:sSubSup>
                                <m:sSubSupPr>
                                  <m:ctrlPr>
                                    <a:rPr lang="en-US" sz="1400" i="1">
                                      <a:latin typeface="Cambria Math"/>
                                    </a:rPr>
                                  </m:ctrlPr>
                                </m:sSubSupPr>
                                <m:e>
                                  <m:r>
                                    <a:rPr lang="en-US" sz="1400" i="1">
                                      <a:latin typeface="Cambria Math"/>
                                    </a:rPr>
                                    <m:t>𝑎</m:t>
                                  </m:r>
                                </m:e>
                                <m:sub>
                                  <m:r>
                                    <a:rPr lang="en-US" sz="1400" i="1">
                                      <a:latin typeface="Cambria Math"/>
                                    </a:rPr>
                                    <m:t>1</m:t>
                                  </m:r>
                                </m:sub>
                                <m:sup>
                                  <m:r>
                                    <a:rPr lang="en-US" sz="1400" i="1">
                                      <a:latin typeface="Cambria Math"/>
                                    </a:rPr>
                                    <m:t>2</m:t>
                                  </m:r>
                                </m:sup>
                              </m:sSubSup>
                              <m:r>
                                <a:rPr lang="en-US" sz="1400" i="1">
                                  <a:latin typeface="Cambria Math"/>
                                </a:rPr>
                                <m:t>−</m:t>
                              </m:r>
                              <m:sSubSup>
                                <m:sSubSupPr>
                                  <m:ctrlPr>
                                    <a:rPr lang="en-US" sz="1400" i="1">
                                      <a:latin typeface="Cambria Math"/>
                                    </a:rPr>
                                  </m:ctrlPr>
                                </m:sSubSupPr>
                                <m:e>
                                  <m:r>
                                    <a:rPr lang="en-US" sz="1400" i="1">
                                      <a:latin typeface="Cambria Math"/>
                                    </a:rPr>
                                    <m:t>𝑎</m:t>
                                  </m:r>
                                </m:e>
                                <m:sub>
                                  <m:r>
                                    <a:rPr lang="en-US" sz="1400" i="1">
                                      <a:latin typeface="Cambria Math"/>
                                    </a:rPr>
                                    <m:t>2</m:t>
                                  </m:r>
                                </m:sub>
                                <m:sup>
                                  <m:r>
                                    <a:rPr lang="en-US" sz="1400" i="1">
                                      <a:latin typeface="Cambria Math"/>
                                    </a:rPr>
                                    <m:t>2</m:t>
                                  </m:r>
                                </m:sup>
                              </m:sSubSup>
                            </m:e>
                          </m:rad>
                        </m:den>
                      </m:f>
                      <m:rad>
                        <m:radPr>
                          <m:degHide m:val="on"/>
                          <m:ctrlPr>
                            <a:rPr lang="en-US" sz="1400" i="1">
                              <a:latin typeface="Cambria Math"/>
                            </a:rPr>
                          </m:ctrlPr>
                        </m:radPr>
                        <m:deg/>
                        <m:e>
                          <m:r>
                            <a:rPr lang="en-US" sz="1400" i="1">
                              <a:latin typeface="Cambria Math"/>
                            </a:rPr>
                            <m:t>2</m:t>
                          </m:r>
                          <m:r>
                            <a:rPr lang="en-US" sz="1400" i="1">
                              <a:latin typeface="Cambria Math"/>
                            </a:rPr>
                            <m:t>𝑔</m:t>
                          </m:r>
                          <m:r>
                            <a:rPr lang="en-US" sz="1400" i="1">
                              <a:latin typeface="Cambria Math"/>
                            </a:rPr>
                            <m:t>∆</m:t>
                          </m:r>
                          <m:r>
                            <a:rPr lang="en-US" sz="1400" i="1">
                              <a:latin typeface="Cambria Math"/>
                            </a:rPr>
                            <m:t>h</m:t>
                          </m:r>
                        </m:e>
                      </m:rad>
                    </m:oMath>
                  </m:oMathPara>
                </a14:m>
                <a:endParaRPr lang="en-US" sz="1400" dirty="0"/>
              </a:p>
              <a:p>
                <a:pPr algn="just" rtl="0"/>
                <a:r>
                  <a:rPr lang="en-US" sz="1400" dirty="0"/>
                  <a:t>The above Equation gives the discharge under ideal conditions and is called, theoretical discharge. Actual discharge will be less than theoretical discharge.</a:t>
                </a:r>
              </a:p>
              <a:p>
                <a:pPr algn="just" rtl="0"/>
                <a14:m>
                  <m:oMathPara xmlns:m="http://schemas.openxmlformats.org/officeDocument/2006/math">
                    <m:oMathParaPr>
                      <m:jc m:val="centerGroup"/>
                    </m:oMathParaPr>
                    <m:oMath xmlns:m="http://schemas.openxmlformats.org/officeDocument/2006/math">
                      <m:sSub>
                        <m:sSubPr>
                          <m:ctrlPr>
                            <a:rPr lang="en-US" sz="1400" i="1">
                              <a:latin typeface="Cambria Math"/>
                            </a:rPr>
                          </m:ctrlPr>
                        </m:sSubPr>
                        <m:e>
                          <m:r>
                            <a:rPr lang="en-US" sz="1400" i="1">
                              <a:latin typeface="Cambria Math"/>
                            </a:rPr>
                            <m:t>𝑄</m:t>
                          </m:r>
                        </m:e>
                        <m:sub>
                          <m:r>
                            <a:rPr lang="en-US" sz="1400" i="1">
                              <a:latin typeface="Cambria Math"/>
                            </a:rPr>
                            <m:t>𝑎𝑐𝑡</m:t>
                          </m:r>
                        </m:sub>
                      </m:sSub>
                      <m:r>
                        <a:rPr lang="en-US" sz="1400" i="1">
                          <a:latin typeface="Cambria Math"/>
                        </a:rPr>
                        <m:t>=</m:t>
                      </m:r>
                      <m:sSub>
                        <m:sSubPr>
                          <m:ctrlPr>
                            <a:rPr lang="en-US" sz="1400" i="1">
                              <a:latin typeface="Cambria Math"/>
                            </a:rPr>
                          </m:ctrlPr>
                        </m:sSubPr>
                        <m:e>
                          <m:r>
                            <a:rPr lang="en-US" sz="1400" i="1">
                              <a:latin typeface="Cambria Math"/>
                            </a:rPr>
                            <m:t>𝐶</m:t>
                          </m:r>
                        </m:e>
                        <m:sub>
                          <m:r>
                            <a:rPr lang="en-US" sz="1400" i="1">
                              <a:latin typeface="Cambria Math"/>
                            </a:rPr>
                            <m:t>𝑑</m:t>
                          </m:r>
                        </m:sub>
                      </m:sSub>
                      <m:r>
                        <a:rPr lang="en-US" sz="1400" i="1">
                          <a:latin typeface="Cambria Math"/>
                        </a:rPr>
                        <m:t>×</m:t>
                      </m:r>
                      <m:f>
                        <m:fPr>
                          <m:ctrlPr>
                            <a:rPr lang="en-US" sz="1400" i="1">
                              <a:latin typeface="Cambria Math"/>
                            </a:rPr>
                          </m:ctrlPr>
                        </m:fPr>
                        <m:num>
                          <m:sSub>
                            <m:sSubPr>
                              <m:ctrlPr>
                                <a:rPr lang="en-US" sz="1400" i="1">
                                  <a:latin typeface="Cambria Math"/>
                                </a:rPr>
                              </m:ctrlPr>
                            </m:sSubPr>
                            <m:e>
                              <m:r>
                                <a:rPr lang="en-US" sz="1400" i="1">
                                  <a:latin typeface="Cambria Math"/>
                                </a:rPr>
                                <m:t>𝑎</m:t>
                              </m:r>
                            </m:e>
                            <m:sub>
                              <m:r>
                                <a:rPr lang="en-US" sz="1400" i="1">
                                  <a:latin typeface="Cambria Math"/>
                                </a:rPr>
                                <m:t>1</m:t>
                              </m:r>
                            </m:sub>
                          </m:sSub>
                          <m:sSub>
                            <m:sSubPr>
                              <m:ctrlPr>
                                <a:rPr lang="en-US" sz="1400" i="1">
                                  <a:latin typeface="Cambria Math"/>
                                </a:rPr>
                              </m:ctrlPr>
                            </m:sSubPr>
                            <m:e>
                              <m:r>
                                <a:rPr lang="en-US" sz="1400" i="1">
                                  <a:latin typeface="Cambria Math"/>
                                </a:rPr>
                                <m:t>𝑎</m:t>
                              </m:r>
                            </m:e>
                            <m:sub>
                              <m:r>
                                <a:rPr lang="en-US" sz="1400" i="1">
                                  <a:latin typeface="Cambria Math"/>
                                </a:rPr>
                                <m:t>2</m:t>
                              </m:r>
                            </m:sub>
                          </m:sSub>
                        </m:num>
                        <m:den>
                          <m:rad>
                            <m:radPr>
                              <m:degHide m:val="on"/>
                              <m:ctrlPr>
                                <a:rPr lang="en-US" sz="1400" i="1">
                                  <a:latin typeface="Cambria Math"/>
                                </a:rPr>
                              </m:ctrlPr>
                            </m:radPr>
                            <m:deg/>
                            <m:e>
                              <m:sSubSup>
                                <m:sSubSupPr>
                                  <m:ctrlPr>
                                    <a:rPr lang="en-US" sz="1400" i="1">
                                      <a:latin typeface="Cambria Math"/>
                                    </a:rPr>
                                  </m:ctrlPr>
                                </m:sSubSupPr>
                                <m:e>
                                  <m:r>
                                    <a:rPr lang="en-US" sz="1400" i="1">
                                      <a:latin typeface="Cambria Math"/>
                                    </a:rPr>
                                    <m:t>𝑎</m:t>
                                  </m:r>
                                </m:e>
                                <m:sub>
                                  <m:r>
                                    <a:rPr lang="en-US" sz="1400" i="1">
                                      <a:latin typeface="Cambria Math"/>
                                    </a:rPr>
                                    <m:t>1</m:t>
                                  </m:r>
                                </m:sub>
                                <m:sup>
                                  <m:r>
                                    <a:rPr lang="en-US" sz="1400" i="1">
                                      <a:latin typeface="Cambria Math"/>
                                    </a:rPr>
                                    <m:t>2</m:t>
                                  </m:r>
                                </m:sup>
                              </m:sSubSup>
                              <m:r>
                                <a:rPr lang="en-US" sz="1400" i="1">
                                  <a:latin typeface="Cambria Math"/>
                                </a:rPr>
                                <m:t>−</m:t>
                              </m:r>
                              <m:sSubSup>
                                <m:sSubSupPr>
                                  <m:ctrlPr>
                                    <a:rPr lang="en-US" sz="1400" i="1">
                                      <a:latin typeface="Cambria Math"/>
                                    </a:rPr>
                                  </m:ctrlPr>
                                </m:sSubSupPr>
                                <m:e>
                                  <m:r>
                                    <a:rPr lang="en-US" sz="1400" i="1">
                                      <a:latin typeface="Cambria Math"/>
                                    </a:rPr>
                                    <m:t>𝑎</m:t>
                                  </m:r>
                                </m:e>
                                <m:sub>
                                  <m:r>
                                    <a:rPr lang="en-US" sz="1400" i="1">
                                      <a:latin typeface="Cambria Math"/>
                                    </a:rPr>
                                    <m:t>2</m:t>
                                  </m:r>
                                </m:sub>
                                <m:sup>
                                  <m:r>
                                    <a:rPr lang="en-US" sz="1400" i="1">
                                      <a:latin typeface="Cambria Math"/>
                                    </a:rPr>
                                    <m:t>2</m:t>
                                  </m:r>
                                </m:sup>
                              </m:sSubSup>
                            </m:e>
                          </m:rad>
                        </m:den>
                      </m:f>
                      <m:r>
                        <a:rPr lang="en-US" sz="1400" i="1">
                          <a:latin typeface="Cambria Math"/>
                        </a:rPr>
                        <m:t>×</m:t>
                      </m:r>
                      <m:rad>
                        <m:radPr>
                          <m:degHide m:val="on"/>
                          <m:ctrlPr>
                            <a:rPr lang="en-US" sz="1400" i="1">
                              <a:latin typeface="Cambria Math"/>
                            </a:rPr>
                          </m:ctrlPr>
                        </m:radPr>
                        <m:deg/>
                        <m:e>
                          <m:r>
                            <a:rPr lang="en-US" sz="1400" i="1">
                              <a:latin typeface="Cambria Math"/>
                            </a:rPr>
                            <m:t>2</m:t>
                          </m:r>
                          <m:r>
                            <a:rPr lang="en-US" sz="1400" i="1">
                              <a:latin typeface="Cambria Math"/>
                            </a:rPr>
                            <m:t>𝑔</m:t>
                          </m:r>
                          <m:r>
                            <a:rPr lang="en-US" sz="1400" i="1">
                              <a:latin typeface="Cambria Math"/>
                            </a:rPr>
                            <m:t>∆</m:t>
                          </m:r>
                          <m:r>
                            <a:rPr lang="en-US" sz="1400" i="1">
                              <a:latin typeface="Cambria Math"/>
                            </a:rPr>
                            <m:t>h</m:t>
                          </m:r>
                        </m:e>
                      </m:rad>
                    </m:oMath>
                  </m:oMathPara>
                </a14:m>
                <a:endParaRPr lang="en-US" sz="1400" dirty="0"/>
              </a:p>
              <a:p>
                <a:pPr algn="just" rtl="0"/>
                <a:r>
                  <a:rPr lang="en-US" sz="1400" dirty="0"/>
                  <a:t>Where   </a:t>
                </a:r>
                <a14:m>
                  <m:oMath xmlns:m="http://schemas.openxmlformats.org/officeDocument/2006/math">
                    <m:sSub>
                      <m:sSubPr>
                        <m:ctrlPr>
                          <a:rPr lang="en-US" sz="1400" i="1">
                            <a:latin typeface="Cambria Math"/>
                          </a:rPr>
                        </m:ctrlPr>
                      </m:sSubPr>
                      <m:e>
                        <m:r>
                          <a:rPr lang="en-US" sz="1400" i="1">
                            <a:latin typeface="Cambria Math"/>
                          </a:rPr>
                          <m:t>𝐶</m:t>
                        </m:r>
                      </m:e>
                      <m:sub>
                        <m:r>
                          <a:rPr lang="en-US" sz="1400" i="1">
                            <a:latin typeface="Cambria Math"/>
                          </a:rPr>
                          <m:t>𝑑</m:t>
                        </m:r>
                      </m:sub>
                    </m:sSub>
                  </m:oMath>
                </a14:m>
                <a:r>
                  <a:rPr lang="en-US" sz="1400" dirty="0"/>
                  <a:t> = Co-efficient of venturimeter</a:t>
                </a:r>
              </a:p>
              <a:p>
                <a:pPr algn="just" rtl="0"/>
                <a:r>
                  <a:rPr lang="en-US" sz="1400" dirty="0"/>
                  <a:t> </a:t>
                </a:r>
              </a:p>
              <a:p>
                <a:pPr algn="just" rtl="0"/>
                <a:r>
                  <a:rPr lang="en-US" sz="1400" i="1" dirty="0"/>
                  <a:t>Value of (</a:t>
                </a:r>
                <a14:m>
                  <m:oMath xmlns:m="http://schemas.openxmlformats.org/officeDocument/2006/math">
                    <m:r>
                      <a:rPr lang="en-US" sz="1400" i="1">
                        <a:latin typeface="Cambria Math"/>
                      </a:rPr>
                      <m:t>∆</m:t>
                    </m:r>
                    <m:r>
                      <a:rPr lang="en-US" sz="1400" i="1">
                        <a:latin typeface="Cambria Math"/>
                      </a:rPr>
                      <m:t>h</m:t>
                    </m:r>
                  </m:oMath>
                </a14:m>
                <a:r>
                  <a:rPr lang="en-US" sz="1400" i="1" dirty="0"/>
                  <a:t>) given by differential U-tube manometer</a:t>
                </a:r>
                <a:endParaRPr lang="en-US" sz="1400" dirty="0"/>
              </a:p>
              <a:p>
                <a:pPr algn="just" rtl="0"/>
                <a:r>
                  <a:rPr lang="en-US" sz="1400" dirty="0"/>
                  <a:t>Let the differential manometer contains a liquid which is heavier than the liquid flowing through the pipe. Let</a:t>
                </a:r>
              </a:p>
              <a:p>
                <a:pPr algn="just" rtl="0"/>
                <a14:m>
                  <m:oMath xmlns:m="http://schemas.openxmlformats.org/officeDocument/2006/math">
                    <m:sSub>
                      <m:sSubPr>
                        <m:ctrlPr>
                          <a:rPr lang="en-US" sz="1400" i="1">
                            <a:latin typeface="Cambria Math"/>
                          </a:rPr>
                        </m:ctrlPr>
                      </m:sSubPr>
                      <m:e>
                        <m:r>
                          <a:rPr lang="en-US" sz="1400" i="1">
                            <a:latin typeface="Cambria Math"/>
                          </a:rPr>
                          <m:t>𝑆</m:t>
                        </m:r>
                      </m:e>
                      <m:sub>
                        <m:r>
                          <a:rPr lang="en-US" sz="1400" i="1">
                            <a:latin typeface="Cambria Math"/>
                          </a:rPr>
                          <m:t>h</m:t>
                        </m:r>
                      </m:sub>
                    </m:sSub>
                  </m:oMath>
                </a14:m>
                <a:r>
                  <a:rPr lang="en-US" sz="1400" dirty="0"/>
                  <a:t> = Sp. gravity of the heavier liquid</a:t>
                </a:r>
              </a:p>
              <a:p>
                <a:pPr algn="just" rtl="0"/>
                <a14:m>
                  <m:oMath xmlns:m="http://schemas.openxmlformats.org/officeDocument/2006/math">
                    <m:sSub>
                      <m:sSubPr>
                        <m:ctrlPr>
                          <a:rPr lang="en-US" sz="1400" i="1">
                            <a:latin typeface="Cambria Math"/>
                          </a:rPr>
                        </m:ctrlPr>
                      </m:sSubPr>
                      <m:e>
                        <m:r>
                          <a:rPr lang="en-US" sz="1400" i="1">
                            <a:latin typeface="Cambria Math"/>
                          </a:rPr>
                          <m:t>𝑆</m:t>
                        </m:r>
                      </m:e>
                      <m:sub>
                        <m:r>
                          <a:rPr lang="en-US" sz="1400" i="1">
                            <a:latin typeface="Cambria Math"/>
                          </a:rPr>
                          <m:t>𝑜</m:t>
                        </m:r>
                      </m:sub>
                    </m:sSub>
                  </m:oMath>
                </a14:m>
                <a:r>
                  <a:rPr lang="en-US" sz="1400" dirty="0"/>
                  <a:t> = Sp. gravity of the liquid flowing through pipe</a:t>
                </a:r>
              </a:p>
              <a:p>
                <a:pPr algn="just" rtl="0"/>
                <a14:m>
                  <m:oMath xmlns:m="http://schemas.openxmlformats.org/officeDocument/2006/math">
                    <m:r>
                      <a:rPr lang="en-US" sz="1400" i="1">
                        <a:latin typeface="Cambria Math"/>
                      </a:rPr>
                      <m:t>𝑥</m:t>
                    </m:r>
                  </m:oMath>
                </a14:m>
                <a:r>
                  <a:rPr lang="en-US" sz="1400" dirty="0"/>
                  <a:t> = Difference of the heavier liquid column in U-tube</a:t>
                </a:r>
              </a:p>
              <a:p>
                <a:pPr algn="just" rtl="0"/>
                <a:r>
                  <a:rPr lang="en-US" sz="1400" dirty="0"/>
                  <a:t>Then</a:t>
                </a:r>
              </a:p>
              <a:p>
                <a:pPr algn="just"/>
                <a14:m>
                  <m:oMathPara xmlns:m="http://schemas.openxmlformats.org/officeDocument/2006/math">
                    <m:oMathParaPr>
                      <m:jc m:val="centerGroup"/>
                    </m:oMathParaPr>
                    <m:oMath xmlns:m="http://schemas.openxmlformats.org/officeDocument/2006/math">
                      <m:r>
                        <a:rPr lang="en-US" sz="1400" i="1">
                          <a:latin typeface="Cambria Math"/>
                        </a:rPr>
                        <m:t>∆</m:t>
                      </m:r>
                      <m:r>
                        <a:rPr lang="en-US" sz="1400" i="1">
                          <a:latin typeface="Cambria Math"/>
                        </a:rPr>
                        <m:t>h</m:t>
                      </m:r>
                      <m:r>
                        <a:rPr lang="en-US" sz="1400" i="1">
                          <a:latin typeface="Cambria Math"/>
                        </a:rPr>
                        <m:t>=</m:t>
                      </m:r>
                      <m:r>
                        <a:rPr lang="en-US" sz="1400" i="1">
                          <a:latin typeface="Cambria Math"/>
                        </a:rPr>
                        <m:t>𝑥</m:t>
                      </m:r>
                      <m:d>
                        <m:dPr>
                          <m:ctrlPr>
                            <a:rPr lang="en-US" sz="1400" i="1">
                              <a:latin typeface="Cambria Math"/>
                            </a:rPr>
                          </m:ctrlPr>
                        </m:dPr>
                        <m:e>
                          <m:f>
                            <m:fPr>
                              <m:ctrlPr>
                                <a:rPr lang="en-US" sz="1400" i="1">
                                  <a:latin typeface="Cambria Math"/>
                                </a:rPr>
                              </m:ctrlPr>
                            </m:fPr>
                            <m:num>
                              <m:sSub>
                                <m:sSubPr>
                                  <m:ctrlPr>
                                    <a:rPr lang="en-US" sz="1400" i="1">
                                      <a:latin typeface="Cambria Math"/>
                                    </a:rPr>
                                  </m:ctrlPr>
                                </m:sSubPr>
                                <m:e>
                                  <m:r>
                                    <a:rPr lang="en-US" sz="1400" i="1">
                                      <a:latin typeface="Cambria Math"/>
                                    </a:rPr>
                                    <m:t>𝑆</m:t>
                                  </m:r>
                                </m:e>
                                <m:sub>
                                  <m:r>
                                    <a:rPr lang="en-US" sz="1400" i="1">
                                      <a:latin typeface="Cambria Math"/>
                                    </a:rPr>
                                    <m:t>h</m:t>
                                  </m:r>
                                </m:sub>
                              </m:sSub>
                            </m:num>
                            <m:den>
                              <m:sSub>
                                <m:sSubPr>
                                  <m:ctrlPr>
                                    <a:rPr lang="en-US" sz="1400" i="1">
                                      <a:latin typeface="Cambria Math"/>
                                    </a:rPr>
                                  </m:ctrlPr>
                                </m:sSubPr>
                                <m:e>
                                  <m:r>
                                    <a:rPr lang="en-US" sz="1400" i="1">
                                      <a:latin typeface="Cambria Math"/>
                                    </a:rPr>
                                    <m:t>𝑆</m:t>
                                  </m:r>
                                </m:e>
                                <m:sub>
                                  <m:r>
                                    <a:rPr lang="en-US" sz="1400" i="1">
                                      <a:latin typeface="Cambria Math"/>
                                    </a:rPr>
                                    <m:t>𝑜</m:t>
                                  </m:r>
                                </m:sub>
                              </m:sSub>
                            </m:den>
                          </m:f>
                          <m:r>
                            <a:rPr lang="en-US" sz="1400" i="1">
                              <a:latin typeface="Cambria Math"/>
                            </a:rPr>
                            <m:t>−</m:t>
                          </m:r>
                          <m:r>
                            <a:rPr lang="en-US" sz="1400" i="1">
                              <a:latin typeface="Cambria Math"/>
                            </a:rPr>
                            <m:t>1</m:t>
                          </m:r>
                        </m:e>
                      </m:d>
                    </m:oMath>
                  </m:oMathPara>
                </a14:m>
                <a:endParaRPr lang="ar-IQ" sz="1400" dirty="0"/>
              </a:p>
            </p:txBody>
          </p:sp>
        </mc:Choice>
        <mc:Fallback xmlns="">
          <p:sp>
            <p:nvSpPr>
              <p:cNvPr id="2" name="Rectangle 1"/>
              <p:cNvSpPr>
                <a:spLocks noRot="1" noChangeAspect="1" noMove="1" noResize="1" noEditPoints="1" noAdjustHandles="1" noChangeArrowheads="1" noChangeShapeType="1" noTextEdit="1"/>
              </p:cNvSpPr>
              <p:nvPr/>
            </p:nvSpPr>
            <p:spPr>
              <a:xfrm>
                <a:off x="395536" y="332656"/>
                <a:ext cx="8136904" cy="6194837"/>
              </a:xfrm>
              <a:prstGeom prst="rect">
                <a:avLst/>
              </a:prstGeom>
              <a:blipFill rotWithShape="1">
                <a:blip r:embed="rId2"/>
                <a:stretch>
                  <a:fillRect l="-225" r="-225"/>
                </a:stretch>
              </a:blipFill>
            </p:spPr>
            <p:txBody>
              <a:bodyPr/>
              <a:lstStyle/>
              <a:p>
                <a:r>
                  <a:rPr lang="ar-IQ">
                    <a:noFill/>
                  </a:rPr>
                  <a:t> </a:t>
                </a:r>
              </a:p>
            </p:txBody>
          </p:sp>
        </mc:Fallback>
      </mc:AlternateContent>
    </p:spTree>
    <p:extLst>
      <p:ext uri="{BB962C8B-B14F-4D97-AF65-F5344CB8AC3E}">
        <p14:creationId xmlns:p14="http://schemas.microsoft.com/office/powerpoint/2010/main" val="35943761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50</TotalTime>
  <Words>1991</Words>
  <Application>Microsoft Office PowerPoint</Application>
  <PresentationFormat>On-screen Show (4:3)</PresentationFormat>
  <Paragraphs>96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Civic</vt:lpstr>
      <vt:lpstr>Fluid 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Fluid flow</dc:title>
  <dc:creator>DR.Ahmed Saker</dc:creator>
  <cp:lastModifiedBy>DR.Ahmed Saker</cp:lastModifiedBy>
  <cp:revision>19</cp:revision>
  <dcterms:created xsi:type="dcterms:W3CDTF">2016-03-16T19:09:54Z</dcterms:created>
  <dcterms:modified xsi:type="dcterms:W3CDTF">2016-03-16T20:40:32Z</dcterms:modified>
</cp:coreProperties>
</file>